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wmf" ContentType="image/x-w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4" r:id="rId4"/>
    <p:sldMasterId id="2147483657" r:id="rId5"/>
    <p:sldMasterId id="2147483660" r:id="rId6"/>
    <p:sldMasterId id="2147483663" r:id="rId7"/>
    <p:sldMasterId id="2147483666" r:id="rId8"/>
    <p:sldMasterId id="2147483669" r:id="rId9"/>
    <p:sldMasterId id="2147483672" r:id="rId10"/>
    <p:sldMasterId id="2147483675" r:id="rId11"/>
    <p:sldMasterId id="2147483678" r:id="rId12"/>
    <p:sldMasterId id="2147483681" r:id="rId13"/>
    <p:sldMasterId id="2147483684" r:id="rId14"/>
    <p:sldMasterId id="2147483687" r:id="rId15"/>
    <p:sldMasterId id="2147483690" r:id="rId16"/>
    <p:sldMasterId id="2147483693" r:id="rId17"/>
    <p:sldMasterId id="2147483696" r:id="rId18"/>
    <p:sldMasterId id="2147483699" r:id="rId19"/>
    <p:sldMasterId id="2147483702" r:id="rId20"/>
    <p:sldMasterId id="2147483705" r:id="rId21"/>
    <p:sldMasterId id="2147483708" r:id="rId22"/>
    <p:sldMasterId id="2147483711" r:id="rId23"/>
  </p:sldMasterIdLst>
  <p:notesMasterIdLst>
    <p:notesMasterId r:id="rId41"/>
  </p:notesMasterIdLst>
  <p:sldIdLst>
    <p:sldId id="256" r:id="rId24"/>
    <p:sldId id="257" r:id="rId25"/>
    <p:sldId id="260" r:id="rId26"/>
    <p:sldId id="267" r:id="rId27"/>
    <p:sldId id="269" r:id="rId28"/>
    <p:sldId id="270" r:id="rId29"/>
    <p:sldId id="271" r:id="rId30"/>
    <p:sldId id="301" r:id="rId31"/>
    <p:sldId id="302" r:id="rId32"/>
    <p:sldId id="303" r:id="rId33"/>
    <p:sldId id="304" r:id="rId34"/>
    <p:sldId id="262" r:id="rId35"/>
    <p:sldId id="272" r:id="rId36"/>
    <p:sldId id="273" r:id="rId37"/>
    <p:sldId id="278" r:id="rId38"/>
    <p:sldId id="277" r:id="rId39"/>
    <p:sldId id="283" r:id="rId40"/>
    <p:sldId id="282" r:id="rId42"/>
    <p:sldId id="285" r:id="rId43"/>
    <p:sldId id="286" r:id="rId44"/>
    <p:sldId id="281" r:id="rId45"/>
    <p:sldId id="290" r:id="rId46"/>
    <p:sldId id="292" r:id="rId47"/>
    <p:sldId id="293" r:id="rId48"/>
    <p:sldId id="287" r:id="rId49"/>
    <p:sldId id="288" r:id="rId50"/>
    <p:sldId id="289" r:id="rId51"/>
    <p:sldId id="294" r:id="rId52"/>
    <p:sldId id="295" r:id="rId53"/>
    <p:sldId id="296" r:id="rId54"/>
    <p:sldId id="297" r:id="rId55"/>
    <p:sldId id="299" r:id="rId56"/>
    <p:sldId id="300" r:id="rId57"/>
    <p:sldId id="305" r:id="rId58"/>
    <p:sldId id="306" r:id="rId59"/>
    <p:sldId id="307" r:id="rId60"/>
    <p:sldId id="308" r:id="rId61"/>
    <p:sldId id="309" r:id="rId62"/>
  </p:sldIdLst>
  <p:sldSz cx="12192000" cy="6858000"/>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n Smajić" initials="A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38.xml"/><Relationship Id="rId61" Type="http://schemas.openxmlformats.org/officeDocument/2006/relationships/slide" Target="slides/slide37.xml"/><Relationship Id="rId60" Type="http://schemas.openxmlformats.org/officeDocument/2006/relationships/slide" Target="slides/slide36.xml"/><Relationship Id="rId6" Type="http://schemas.openxmlformats.org/officeDocument/2006/relationships/slideMaster" Target="slideMasters/slideMaster5.xml"/><Relationship Id="rId59" Type="http://schemas.openxmlformats.org/officeDocument/2006/relationships/slide" Target="slides/slide35.xml"/><Relationship Id="rId58" Type="http://schemas.openxmlformats.org/officeDocument/2006/relationships/slide" Target="slides/slide34.xml"/><Relationship Id="rId57" Type="http://schemas.openxmlformats.org/officeDocument/2006/relationships/slide" Target="slides/slide33.xml"/><Relationship Id="rId56" Type="http://schemas.openxmlformats.org/officeDocument/2006/relationships/slide" Target="slides/slide32.xml"/><Relationship Id="rId55" Type="http://schemas.openxmlformats.org/officeDocument/2006/relationships/slide" Target="slides/slide31.xml"/><Relationship Id="rId54" Type="http://schemas.openxmlformats.org/officeDocument/2006/relationships/slide" Target="slides/slide30.xml"/><Relationship Id="rId53" Type="http://schemas.openxmlformats.org/officeDocument/2006/relationships/slide" Target="slides/slide29.xml"/><Relationship Id="rId52" Type="http://schemas.openxmlformats.org/officeDocument/2006/relationships/slide" Target="slides/slide28.xml"/><Relationship Id="rId51" Type="http://schemas.openxmlformats.org/officeDocument/2006/relationships/slide" Target="slides/slide27.xml"/><Relationship Id="rId50" Type="http://schemas.openxmlformats.org/officeDocument/2006/relationships/slide" Target="slides/slide26.xml"/><Relationship Id="rId5" Type="http://schemas.openxmlformats.org/officeDocument/2006/relationships/slideMaster" Target="slideMasters/slideMaster4.xml"/><Relationship Id="rId49" Type="http://schemas.openxmlformats.org/officeDocument/2006/relationships/slide" Target="slides/slide25.xml"/><Relationship Id="rId48" Type="http://schemas.openxmlformats.org/officeDocument/2006/relationships/slide" Target="slides/slide24.xml"/><Relationship Id="rId47" Type="http://schemas.openxmlformats.org/officeDocument/2006/relationships/slide" Target="slides/slide23.xml"/><Relationship Id="rId46" Type="http://schemas.openxmlformats.org/officeDocument/2006/relationships/slide" Target="slides/slide22.xml"/><Relationship Id="rId45" Type="http://schemas.openxmlformats.org/officeDocument/2006/relationships/slide" Target="slides/slide21.xml"/><Relationship Id="rId44" Type="http://schemas.openxmlformats.org/officeDocument/2006/relationships/slide" Target="slides/slide20.xml"/><Relationship Id="rId43" Type="http://schemas.openxmlformats.org/officeDocument/2006/relationships/slide" Target="slides/slide19.xml"/><Relationship Id="rId42" Type="http://schemas.openxmlformats.org/officeDocument/2006/relationships/slide" Target="slides/slide18.xml"/><Relationship Id="rId41" Type="http://schemas.openxmlformats.org/officeDocument/2006/relationships/notesMaster" Target="notesMasters/notesMaster1.xml"/><Relationship Id="rId40" Type="http://schemas.openxmlformats.org/officeDocument/2006/relationships/slide" Target="slides/slide17.xml"/><Relationship Id="rId4" Type="http://schemas.openxmlformats.org/officeDocument/2006/relationships/slideMaster" Target="slideMasters/slideMaster3.xml"/><Relationship Id="rId39" Type="http://schemas.openxmlformats.org/officeDocument/2006/relationships/slide" Target="slides/slide16.xml"/><Relationship Id="rId38" Type="http://schemas.openxmlformats.org/officeDocument/2006/relationships/slide" Target="slides/slide15.xml"/><Relationship Id="rId37" Type="http://schemas.openxmlformats.org/officeDocument/2006/relationships/slide" Target="slides/slide14.xml"/><Relationship Id="rId36" Type="http://schemas.openxmlformats.org/officeDocument/2006/relationships/slide" Target="slides/slide13.xml"/><Relationship Id="rId35" Type="http://schemas.openxmlformats.org/officeDocument/2006/relationships/slide" Target="slides/slide12.xml"/><Relationship Id="rId34" Type="http://schemas.openxmlformats.org/officeDocument/2006/relationships/slide" Target="slides/slide11.xml"/><Relationship Id="rId33" Type="http://schemas.openxmlformats.org/officeDocument/2006/relationships/slide" Target="slides/slide10.xml"/><Relationship Id="rId32" Type="http://schemas.openxmlformats.org/officeDocument/2006/relationships/slide" Target="slides/slide9.xml"/><Relationship Id="rId31" Type="http://schemas.openxmlformats.org/officeDocument/2006/relationships/slide" Target="slides/slide8.xml"/><Relationship Id="rId30" Type="http://schemas.openxmlformats.org/officeDocument/2006/relationships/slide" Target="slides/slide7.xml"/><Relationship Id="rId3" Type="http://schemas.openxmlformats.org/officeDocument/2006/relationships/slideMaster" Target="slideMasters/slideMaster2.xml"/><Relationship Id="rId29" Type="http://schemas.openxmlformats.org/officeDocument/2006/relationships/slide" Target="slides/slide6.xml"/><Relationship Id="rId28" Type="http://schemas.openxmlformats.org/officeDocument/2006/relationships/slide" Target="slides/slide5.xml"/><Relationship Id="rId27" Type="http://schemas.openxmlformats.org/officeDocument/2006/relationships/slide" Target="slides/slide4.xml"/><Relationship Id="rId26" Type="http://schemas.openxmlformats.org/officeDocument/2006/relationships/slide" Target="slides/slide3.xml"/><Relationship Id="rId25" Type="http://schemas.openxmlformats.org/officeDocument/2006/relationships/slide" Target="slides/slide2.xml"/><Relationship Id="rId24" Type="http://schemas.openxmlformats.org/officeDocument/2006/relationships/slide" Target="slides/slide1.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3" name="Google Shape;13;p31"/>
          <p:cNvSpPr txBox="1">
            <a:spLocks noGrp="1"/>
          </p:cNvSpPr>
          <p:nvPr>
            <p:ph type="subTitle" idx="1"/>
          </p:nvPr>
        </p:nvSpPr>
        <p:spPr>
          <a:xfrm>
            <a:off x="2015616" y="237276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4" name="Google Shape;14;p31"/>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5" name="Google Shape;15;p31"/>
          <p:cNvSpPr txBox="1">
            <a:spLocks noGrp="1"/>
          </p:cNvSpPr>
          <p:nvPr>
            <p:ph type="subTitle" idx="3"/>
          </p:nvPr>
        </p:nvSpPr>
        <p:spPr>
          <a:xfrm>
            <a:off x="6460649" y="2376317"/>
            <a:ext cx="3118800" cy="85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865">
                <a:solidFill>
                  <a:srgbClr val="F3F3F3"/>
                </a:solidFill>
              </a:defRPr>
            </a:lvl1pPr>
            <a:lvl2pPr lvl="1" algn="l">
              <a:lnSpc>
                <a:spcPct val="100000"/>
              </a:lnSpc>
              <a:spcBef>
                <a:spcPct val="427000"/>
              </a:spcBef>
              <a:spcAft>
                <a:spcPts val="0"/>
              </a:spcAft>
              <a:buSzPts val="1200"/>
              <a:buNone/>
              <a:defRPr sz="1865">
                <a:solidFill>
                  <a:srgbClr val="F3F3F3"/>
                </a:solidFill>
              </a:defRPr>
            </a:lvl2pPr>
            <a:lvl3pPr lvl="2" algn="l">
              <a:lnSpc>
                <a:spcPct val="100000"/>
              </a:lnSpc>
              <a:spcBef>
                <a:spcPct val="427000"/>
              </a:spcBef>
              <a:spcAft>
                <a:spcPts val="0"/>
              </a:spcAft>
              <a:buSzPts val="1200"/>
              <a:buNone/>
              <a:defRPr sz="1865">
                <a:solidFill>
                  <a:srgbClr val="F3F3F3"/>
                </a:solidFill>
              </a:defRPr>
            </a:lvl3pPr>
            <a:lvl4pPr lvl="3" algn="l">
              <a:lnSpc>
                <a:spcPct val="100000"/>
              </a:lnSpc>
              <a:spcBef>
                <a:spcPct val="427000"/>
              </a:spcBef>
              <a:spcAft>
                <a:spcPts val="0"/>
              </a:spcAft>
              <a:buSzPts val="1200"/>
              <a:buNone/>
              <a:defRPr sz="1865">
                <a:solidFill>
                  <a:srgbClr val="F3F3F3"/>
                </a:solidFill>
              </a:defRPr>
            </a:lvl4pPr>
            <a:lvl5pPr lvl="4" algn="l">
              <a:lnSpc>
                <a:spcPct val="100000"/>
              </a:lnSpc>
              <a:spcBef>
                <a:spcPct val="427000"/>
              </a:spcBef>
              <a:spcAft>
                <a:spcPts val="0"/>
              </a:spcAft>
              <a:buSzPts val="1200"/>
              <a:buNone/>
              <a:defRPr sz="1865">
                <a:solidFill>
                  <a:srgbClr val="F3F3F3"/>
                </a:solidFill>
              </a:defRPr>
            </a:lvl5pPr>
            <a:lvl6pPr lvl="5" algn="l">
              <a:lnSpc>
                <a:spcPct val="100000"/>
              </a:lnSpc>
              <a:spcBef>
                <a:spcPct val="427000"/>
              </a:spcBef>
              <a:spcAft>
                <a:spcPts val="0"/>
              </a:spcAft>
              <a:buSzPts val="1200"/>
              <a:buNone/>
              <a:defRPr sz="1865">
                <a:solidFill>
                  <a:srgbClr val="F3F3F3"/>
                </a:solidFill>
              </a:defRPr>
            </a:lvl6pPr>
            <a:lvl7pPr lvl="6" algn="l">
              <a:lnSpc>
                <a:spcPct val="100000"/>
              </a:lnSpc>
              <a:spcBef>
                <a:spcPct val="427000"/>
              </a:spcBef>
              <a:spcAft>
                <a:spcPts val="0"/>
              </a:spcAft>
              <a:buSzPts val="1200"/>
              <a:buNone/>
              <a:defRPr sz="1865">
                <a:solidFill>
                  <a:srgbClr val="F3F3F3"/>
                </a:solidFill>
              </a:defRPr>
            </a:lvl7pPr>
            <a:lvl8pPr lvl="7" algn="l">
              <a:lnSpc>
                <a:spcPct val="100000"/>
              </a:lnSpc>
              <a:spcBef>
                <a:spcPct val="427000"/>
              </a:spcBef>
              <a:spcAft>
                <a:spcPts val="0"/>
              </a:spcAft>
              <a:buSzPts val="1200"/>
              <a:buNone/>
              <a:defRPr sz="1865">
                <a:solidFill>
                  <a:srgbClr val="F3F3F3"/>
                </a:solidFill>
              </a:defRPr>
            </a:lvl8pPr>
            <a:lvl9pPr lvl="8" algn="l">
              <a:lnSpc>
                <a:spcPct val="100000"/>
              </a:lnSpc>
              <a:spcBef>
                <a:spcPct val="427000"/>
              </a:spcBef>
              <a:spcAft>
                <a:spcPts val="1600"/>
              </a:spcAft>
              <a:buSzPts val="1200"/>
              <a:buNone/>
              <a:defRPr sz="1865">
                <a:solidFill>
                  <a:srgbClr val="F3F3F3"/>
                </a:solidFill>
              </a:defRPr>
            </a:lvl9pPr>
          </a:lstStyle>
          <a:p/>
        </p:txBody>
      </p:sp>
      <p:sp>
        <p:nvSpPr>
          <p:cNvPr id="16" name="Google Shape;16;p31"/>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3200" i="0">
                <a:solidFill>
                  <a:srgbClr val="F3F3F3"/>
                </a:solidFill>
              </a:defRPr>
            </a:lvl1pPr>
            <a:lvl2pPr lvl="1" algn="r">
              <a:lnSpc>
                <a:spcPct val="100000"/>
              </a:lnSpc>
              <a:spcBef>
                <a:spcPts val="0"/>
              </a:spcBef>
              <a:spcAft>
                <a:spcPts val="0"/>
              </a:spcAft>
              <a:buSzPts val="1400"/>
              <a:buNone/>
              <a:defRPr sz="1865"/>
            </a:lvl2pPr>
            <a:lvl3pPr lvl="2" algn="r">
              <a:lnSpc>
                <a:spcPct val="100000"/>
              </a:lnSpc>
              <a:spcBef>
                <a:spcPts val="0"/>
              </a:spcBef>
              <a:spcAft>
                <a:spcPts val="0"/>
              </a:spcAft>
              <a:buSzPts val="1400"/>
              <a:buNone/>
              <a:defRPr sz="1865"/>
            </a:lvl3pPr>
            <a:lvl4pPr lvl="3" algn="r">
              <a:lnSpc>
                <a:spcPct val="100000"/>
              </a:lnSpc>
              <a:spcBef>
                <a:spcPts val="0"/>
              </a:spcBef>
              <a:spcAft>
                <a:spcPts val="0"/>
              </a:spcAft>
              <a:buSzPts val="1400"/>
              <a:buNone/>
              <a:defRPr sz="1865"/>
            </a:lvl4pPr>
            <a:lvl5pPr lvl="4" algn="r">
              <a:lnSpc>
                <a:spcPct val="100000"/>
              </a:lnSpc>
              <a:spcBef>
                <a:spcPts val="0"/>
              </a:spcBef>
              <a:spcAft>
                <a:spcPts val="0"/>
              </a:spcAft>
              <a:buSzPts val="1400"/>
              <a:buNone/>
              <a:defRPr sz="1865"/>
            </a:lvl5pPr>
            <a:lvl6pPr lvl="5" algn="r">
              <a:lnSpc>
                <a:spcPct val="100000"/>
              </a:lnSpc>
              <a:spcBef>
                <a:spcPts val="0"/>
              </a:spcBef>
              <a:spcAft>
                <a:spcPts val="0"/>
              </a:spcAft>
              <a:buSzPts val="1400"/>
              <a:buNone/>
              <a:defRPr sz="1865"/>
            </a:lvl6pPr>
            <a:lvl7pPr lvl="6" algn="r">
              <a:lnSpc>
                <a:spcPct val="100000"/>
              </a:lnSpc>
              <a:spcBef>
                <a:spcPts val="0"/>
              </a:spcBef>
              <a:spcAft>
                <a:spcPts val="0"/>
              </a:spcAft>
              <a:buSzPts val="1400"/>
              <a:buNone/>
              <a:defRPr sz="1865"/>
            </a:lvl7pPr>
            <a:lvl8pPr lvl="7" algn="r">
              <a:lnSpc>
                <a:spcPct val="100000"/>
              </a:lnSpc>
              <a:spcBef>
                <a:spcPts val="0"/>
              </a:spcBef>
              <a:spcAft>
                <a:spcPts val="0"/>
              </a:spcAft>
              <a:buSzPts val="1400"/>
              <a:buNone/>
              <a:defRPr sz="1865"/>
            </a:lvl8pPr>
            <a:lvl9pPr lvl="8" algn="r">
              <a:lnSpc>
                <a:spcPct val="100000"/>
              </a:lnSpc>
              <a:spcBef>
                <a:spcPts val="0"/>
              </a:spcBef>
              <a:spcAft>
                <a:spcPts val="0"/>
              </a:spcAft>
              <a:buSzPts val="1400"/>
              <a:buNone/>
              <a:defRPr sz="1865"/>
            </a:lvl9pPr>
          </a:lstStyle>
          <a:p/>
        </p:txBody>
      </p:sp>
      <p:sp>
        <p:nvSpPr>
          <p:cNvPr id="17" name="Google Shape;17;p31"/>
          <p:cNvSpPr txBox="1">
            <a:spLocks noGrp="1"/>
          </p:cNvSpPr>
          <p:nvPr>
            <p:ph type="subTitle" idx="5"/>
          </p:nvPr>
        </p:nvSpPr>
        <p:spPr>
          <a:xfrm>
            <a:off x="3691083" y="4272533"/>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18" name="Google Shape;18;p31"/>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71755" lvl="0" algn="l">
              <a:lnSpc>
                <a:spcPct val="100000"/>
              </a:lnSpc>
              <a:spcBef>
                <a:spcPts val="0"/>
              </a:spcBef>
              <a:spcAft>
                <a:spcPts val="0"/>
              </a:spcAft>
              <a:buSzPts val="1400"/>
              <a:buNone/>
              <a:defRPr sz="3200" i="0">
                <a:solidFill>
                  <a:srgbClr val="F3F3F3"/>
                </a:solidFill>
              </a:defRPr>
            </a:lvl1pPr>
            <a:lvl2pPr lvl="1" algn="l">
              <a:lnSpc>
                <a:spcPct val="100000"/>
              </a:lnSpc>
              <a:spcBef>
                <a:spcPts val="0"/>
              </a:spcBef>
              <a:spcAft>
                <a:spcPts val="0"/>
              </a:spcAft>
              <a:buSzPts val="1400"/>
              <a:buNone/>
              <a:defRPr sz="1865"/>
            </a:lvl2pPr>
            <a:lvl3pPr lvl="2" algn="l">
              <a:lnSpc>
                <a:spcPct val="100000"/>
              </a:lnSpc>
              <a:spcBef>
                <a:spcPts val="0"/>
              </a:spcBef>
              <a:spcAft>
                <a:spcPts val="0"/>
              </a:spcAft>
              <a:buSzPts val="1400"/>
              <a:buNone/>
              <a:defRPr sz="1865"/>
            </a:lvl3pPr>
            <a:lvl4pPr lvl="3" algn="l">
              <a:lnSpc>
                <a:spcPct val="100000"/>
              </a:lnSpc>
              <a:spcBef>
                <a:spcPts val="0"/>
              </a:spcBef>
              <a:spcAft>
                <a:spcPts val="0"/>
              </a:spcAft>
              <a:buSzPts val="1400"/>
              <a:buNone/>
              <a:defRPr sz="1865"/>
            </a:lvl4pPr>
            <a:lvl5pPr lvl="4" algn="l">
              <a:lnSpc>
                <a:spcPct val="100000"/>
              </a:lnSpc>
              <a:spcBef>
                <a:spcPts val="0"/>
              </a:spcBef>
              <a:spcAft>
                <a:spcPts val="0"/>
              </a:spcAft>
              <a:buSzPts val="1400"/>
              <a:buNone/>
              <a:defRPr sz="1865"/>
            </a:lvl5pPr>
            <a:lvl6pPr lvl="5" algn="l">
              <a:lnSpc>
                <a:spcPct val="100000"/>
              </a:lnSpc>
              <a:spcBef>
                <a:spcPts val="0"/>
              </a:spcBef>
              <a:spcAft>
                <a:spcPts val="0"/>
              </a:spcAft>
              <a:buSzPts val="1400"/>
              <a:buNone/>
              <a:defRPr sz="1865"/>
            </a:lvl6pPr>
            <a:lvl7pPr lvl="6" algn="l">
              <a:lnSpc>
                <a:spcPct val="100000"/>
              </a:lnSpc>
              <a:spcBef>
                <a:spcPts val="0"/>
              </a:spcBef>
              <a:spcAft>
                <a:spcPts val="0"/>
              </a:spcAft>
              <a:buSzPts val="1400"/>
              <a:buNone/>
              <a:defRPr sz="1865"/>
            </a:lvl7pPr>
            <a:lvl8pPr lvl="7" algn="l">
              <a:lnSpc>
                <a:spcPct val="100000"/>
              </a:lnSpc>
              <a:spcBef>
                <a:spcPts val="0"/>
              </a:spcBef>
              <a:spcAft>
                <a:spcPts val="0"/>
              </a:spcAft>
              <a:buSzPts val="1400"/>
              <a:buNone/>
              <a:defRPr sz="1865"/>
            </a:lvl8pPr>
            <a:lvl9pPr lvl="8" algn="l">
              <a:lnSpc>
                <a:spcPct val="100000"/>
              </a:lnSpc>
              <a:spcBef>
                <a:spcPts val="0"/>
              </a:spcBef>
              <a:spcAft>
                <a:spcPts val="0"/>
              </a:spcAft>
              <a:buSzPts val="1400"/>
              <a:buNone/>
              <a:defRPr sz="1865"/>
            </a:lvl9pPr>
          </a:lstStyle>
          <a:p/>
        </p:txBody>
      </p:sp>
      <p:sp>
        <p:nvSpPr>
          <p:cNvPr id="19" name="Google Shape;19;p31"/>
          <p:cNvSpPr txBox="1">
            <a:spLocks noGrp="1"/>
          </p:cNvSpPr>
          <p:nvPr>
            <p:ph type="subTitle" idx="7"/>
          </p:nvPr>
        </p:nvSpPr>
        <p:spPr>
          <a:xfrm>
            <a:off x="8134100" y="4273409"/>
            <a:ext cx="3118800" cy="859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865">
                <a:solidFill>
                  <a:srgbClr val="F3F3F3"/>
                </a:solidFill>
              </a:defRPr>
            </a:lvl1pPr>
            <a:lvl2pPr lvl="1" algn="l">
              <a:lnSpc>
                <a:spcPct val="115000"/>
              </a:lnSpc>
              <a:spcBef>
                <a:spcPct val="427000"/>
              </a:spcBef>
              <a:spcAft>
                <a:spcPts val="0"/>
              </a:spcAft>
              <a:buSzPts val="1200"/>
              <a:buNone/>
              <a:defRPr sz="1865">
                <a:solidFill>
                  <a:srgbClr val="F3F3F3"/>
                </a:solidFill>
              </a:defRPr>
            </a:lvl2pPr>
            <a:lvl3pPr lvl="2" algn="l">
              <a:lnSpc>
                <a:spcPct val="115000"/>
              </a:lnSpc>
              <a:spcBef>
                <a:spcPct val="427000"/>
              </a:spcBef>
              <a:spcAft>
                <a:spcPts val="0"/>
              </a:spcAft>
              <a:buSzPts val="1200"/>
              <a:buNone/>
              <a:defRPr sz="1865">
                <a:solidFill>
                  <a:srgbClr val="F3F3F3"/>
                </a:solidFill>
              </a:defRPr>
            </a:lvl3pPr>
            <a:lvl4pPr lvl="3" algn="l">
              <a:lnSpc>
                <a:spcPct val="115000"/>
              </a:lnSpc>
              <a:spcBef>
                <a:spcPct val="427000"/>
              </a:spcBef>
              <a:spcAft>
                <a:spcPts val="0"/>
              </a:spcAft>
              <a:buSzPts val="1200"/>
              <a:buNone/>
              <a:defRPr sz="1865">
                <a:solidFill>
                  <a:srgbClr val="F3F3F3"/>
                </a:solidFill>
              </a:defRPr>
            </a:lvl4pPr>
            <a:lvl5pPr lvl="4" algn="l">
              <a:lnSpc>
                <a:spcPct val="115000"/>
              </a:lnSpc>
              <a:spcBef>
                <a:spcPct val="427000"/>
              </a:spcBef>
              <a:spcAft>
                <a:spcPts val="0"/>
              </a:spcAft>
              <a:buSzPts val="1200"/>
              <a:buNone/>
              <a:defRPr sz="1865">
                <a:solidFill>
                  <a:srgbClr val="F3F3F3"/>
                </a:solidFill>
              </a:defRPr>
            </a:lvl5pPr>
            <a:lvl6pPr lvl="5" algn="l">
              <a:lnSpc>
                <a:spcPct val="115000"/>
              </a:lnSpc>
              <a:spcBef>
                <a:spcPct val="427000"/>
              </a:spcBef>
              <a:spcAft>
                <a:spcPts val="0"/>
              </a:spcAft>
              <a:buSzPts val="1200"/>
              <a:buNone/>
              <a:defRPr sz="1865">
                <a:solidFill>
                  <a:srgbClr val="F3F3F3"/>
                </a:solidFill>
              </a:defRPr>
            </a:lvl6pPr>
            <a:lvl7pPr lvl="6" algn="l">
              <a:lnSpc>
                <a:spcPct val="115000"/>
              </a:lnSpc>
              <a:spcBef>
                <a:spcPct val="427000"/>
              </a:spcBef>
              <a:spcAft>
                <a:spcPts val="0"/>
              </a:spcAft>
              <a:buSzPts val="1200"/>
              <a:buNone/>
              <a:defRPr sz="1865">
                <a:solidFill>
                  <a:srgbClr val="F3F3F3"/>
                </a:solidFill>
              </a:defRPr>
            </a:lvl7pPr>
            <a:lvl8pPr lvl="7" algn="l">
              <a:lnSpc>
                <a:spcPct val="115000"/>
              </a:lnSpc>
              <a:spcBef>
                <a:spcPct val="427000"/>
              </a:spcBef>
              <a:spcAft>
                <a:spcPts val="0"/>
              </a:spcAft>
              <a:buSzPts val="1200"/>
              <a:buNone/>
              <a:defRPr sz="1865">
                <a:solidFill>
                  <a:srgbClr val="F3F3F3"/>
                </a:solidFill>
              </a:defRPr>
            </a:lvl8pPr>
            <a:lvl9pPr lvl="8" algn="l">
              <a:lnSpc>
                <a:spcPct val="115000"/>
              </a:lnSpc>
              <a:spcBef>
                <a:spcPct val="427000"/>
              </a:spcBef>
              <a:spcAft>
                <a:spcPts val="1600"/>
              </a:spcAft>
              <a:buSzPts val="1200"/>
              <a:buNone/>
              <a:defRPr sz="1865">
                <a:solidFill>
                  <a:srgbClr val="F3F3F3"/>
                </a:solidFill>
              </a:defRPr>
            </a:lvl9pPr>
          </a:lstStyle>
          <a:p/>
        </p:txBody>
      </p:sp>
      <p:sp>
        <p:nvSpPr>
          <p:cNvPr id="20" name="Google Shape;20;p31"/>
          <p:cNvSpPr txBox="1">
            <a:spLocks noGrp="1"/>
          </p:cNvSpPr>
          <p:nvPr>
            <p:ph type="title" idx="8"/>
          </p:nvPr>
        </p:nvSpPr>
        <p:spPr>
          <a:xfrm>
            <a:off x="2612449" y="4219067"/>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1" name="Google Shape;21;p31"/>
          <p:cNvSpPr txBox="1">
            <a:spLocks noGrp="1"/>
          </p:cNvSpPr>
          <p:nvPr>
            <p:ph type="title" idx="9"/>
          </p:nvPr>
        </p:nvSpPr>
        <p:spPr>
          <a:xfrm>
            <a:off x="939116" y="230713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2" name="Google Shape;22;p31"/>
          <p:cNvSpPr txBox="1">
            <a:spLocks noGrp="1"/>
          </p:cNvSpPr>
          <p:nvPr>
            <p:ph type="title" idx="13"/>
          </p:nvPr>
        </p:nvSpPr>
        <p:spPr>
          <a:xfrm>
            <a:off x="7072000" y="4244843"/>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23" name="Google Shape;23;p31"/>
          <p:cNvSpPr txBox="1">
            <a:spLocks noGrp="1"/>
          </p:cNvSpPr>
          <p:nvPr>
            <p:ph type="title" idx="14"/>
          </p:nvPr>
        </p:nvSpPr>
        <p:spPr>
          <a:xfrm>
            <a:off x="5398549" y="2292284"/>
            <a:ext cx="800000" cy="562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2" r:id="rId1"/>
    <p:sldLayoutId id="2147483683"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8" r:id="rId1"/>
    <p:sldLayoutId id="2147483689"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 id="2147483692"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4" r:id="rId1"/>
    <p:sldLayoutId id="2147483695"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0" r:id="rId1"/>
    <p:sldLayoutId id="2147483701"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6" r:id="rId1"/>
    <p:sldLayoutId id="2147483707"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9" r:id="rId1"/>
    <p:sldLayoutId id="214748371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2" r:id="rId1"/>
    <p:sldLayoutId id="2147483713"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35.xml"/><Relationship Id="rId3" Type="http://schemas.openxmlformats.org/officeDocument/2006/relationships/image" Target="../media/image8.wmf"/><Relationship Id="rId2" Type="http://schemas.openxmlformats.org/officeDocument/2006/relationships/oleObject" Target="../embeddings/oleObject5.bin"/><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37.xml"/><Relationship Id="rId4" Type="http://schemas.openxmlformats.org/officeDocument/2006/relationships/image" Target="../media/image9.wmf"/><Relationship Id="rId3" Type="http://schemas.openxmlformats.org/officeDocument/2006/relationships/oleObject" Target="../embeddings/oleObject6.bin"/><Relationship Id="rId2" Type="http://schemas.openxmlformats.org/officeDocument/2006/relationships/hyperlink" Target="https://arxiv.org/pdf/1804.02767.pdf" TargetMode="Externa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3.xml"/><Relationship Id="rId3" Type="http://schemas.openxmlformats.org/officeDocument/2006/relationships/image" Target="../media/image10.wmf"/><Relationship Id="rId2" Type="http://schemas.openxmlformats.org/officeDocument/2006/relationships/oleObject" Target="../embeddings/oleObject7.bin"/><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1.xml"/><Relationship Id="rId2" Type="http://schemas.openxmlformats.org/officeDocument/2006/relationships/image" Target="../media/image17.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9.xml"/><Relationship Id="rId3" Type="http://schemas.openxmlformats.org/officeDocument/2006/relationships/image" Target="../media/image18.wmf"/><Relationship Id="rId2" Type="http://schemas.openxmlformats.org/officeDocument/2006/relationships/oleObject" Target="../embeddings/oleObject8.bin"/><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9.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0.jpe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2.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7.xml"/><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17.xml"/><Relationship Id="rId6" Type="http://schemas.openxmlformats.org/officeDocument/2006/relationships/image" Target="../media/image20.jpeg"/><Relationship Id="rId5" Type="http://schemas.openxmlformats.org/officeDocument/2006/relationships/image" Target="../media/image32.wmf"/><Relationship Id="rId4" Type="http://schemas.openxmlformats.org/officeDocument/2006/relationships/oleObject" Target="../embeddings/oleObject10.bin"/><Relationship Id="rId3" Type="http://schemas.openxmlformats.org/officeDocument/2006/relationships/image" Target="../media/image31.wmf"/><Relationship Id="rId2" Type="http://schemas.openxmlformats.org/officeDocument/2006/relationships/oleObject" Target="../embeddings/oleObject9.bin"/><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19.xml"/><Relationship Id="rId3" Type="http://schemas.openxmlformats.org/officeDocument/2006/relationships/image" Target="../media/image33.wmf"/><Relationship Id="rId2" Type="http://schemas.openxmlformats.org/officeDocument/2006/relationships/oleObject" Target="../embeddings/oleObject11.bin"/><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34.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2.jpe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2.jpeg"/><Relationship Id="rId2" Type="http://schemas.openxmlformats.org/officeDocument/2006/relationships/image" Target="../media/image46.jpeg"/><Relationship Id="rId1" Type="http://schemas.openxmlformats.org/officeDocument/2006/relationships/image" Target="../media/image45.jpe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hyperlink" Target="https://arxiv.org/abs/1802.02611" TargetMode="External"/><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9.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41.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31.xml"/><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hyperlink" Target="https://arxiv.org/pdf/1506.02640.pdf" TargetMode="Externa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33.xml"/><Relationship Id="rId6" Type="http://schemas.openxmlformats.org/officeDocument/2006/relationships/image" Target="../media/image7.wmf"/><Relationship Id="rId5" Type="http://schemas.openxmlformats.org/officeDocument/2006/relationships/oleObject" Target="../embeddings/oleObject4.bin"/><Relationship Id="rId4" Type="http://schemas.openxmlformats.org/officeDocument/2006/relationships/image" Target="../media/image6.wmf"/><Relationship Id="rId3" Type="http://schemas.openxmlformats.org/officeDocument/2006/relationships/oleObject" Target="../embeddings/oleObject3.bin"/><Relationship Id="rId2" Type="http://schemas.openxmlformats.org/officeDocument/2006/relationships/hyperlink" Target="https://arxiv.org/pdf/1612.08242.pdf" TargetMode="Externa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p:cNvPicPr>
            <a:picLocks noChangeAspect="1"/>
          </p:cNvPicPr>
          <p:nvPr/>
        </p:nvPicPr>
        <p:blipFill>
          <a:blip r:embed="rId1"/>
          <a:stretch>
            <a:fillRect/>
          </a:stretch>
        </p:blipFill>
        <p:spPr>
          <a:xfrm>
            <a:off x="9525000" y="152083"/>
            <a:ext cx="2524125" cy="322262"/>
          </a:xfrm>
          <a:prstGeom prst="rect">
            <a:avLst/>
          </a:prstGeom>
          <a:noFill/>
          <a:ln w="9525">
            <a:noFill/>
          </a:ln>
        </p:spPr>
      </p:pic>
      <p:sp>
        <p:nvSpPr>
          <p:cNvPr id="1027" name="Rectangle 2"/>
          <p:cNvSpPr/>
          <p:nvPr/>
        </p:nvSpPr>
        <p:spPr>
          <a:xfrm>
            <a:off x="3346450" y="2879725"/>
            <a:ext cx="5492750" cy="960438"/>
          </a:xfrm>
          <a:prstGeom prst="rect">
            <a:avLst/>
          </a:prstGeom>
          <a:noFill/>
          <a:ln w="9525">
            <a:noFill/>
          </a:ln>
        </p:spPr>
        <p:txBody>
          <a:bodyPr lIns="0" tIns="0" rIns="0" bIns="0"/>
          <a:lstStyle/>
          <a:p>
            <a:pPr algn="ctr" eaLnBrk="1" hangingPunct="1">
              <a:lnSpc>
                <a:spcPts val="4250"/>
              </a:lnSpc>
              <a:buNone/>
            </a:pPr>
            <a:r>
              <a:rPr sz="3500" b="1" dirty="0">
                <a:solidFill>
                  <a:srgbClr val="EE6C00"/>
                </a:solidFill>
                <a:latin typeface="Calibri" panose="020F0502020204030204" pitchFamily="34" charset="0"/>
              </a:rPr>
              <a:t>Project 3 - Image tagging and road object detection</a:t>
            </a:r>
            <a:endParaRPr sz="3500" b="1" dirty="0">
              <a:solidFill>
                <a:srgbClr val="EE6C00"/>
              </a:solidFill>
              <a:latin typeface="Calibri" panose="020F0502020204030204" pitchFamily="34" charset="0"/>
            </a:endParaRPr>
          </a:p>
        </p:txBody>
      </p:sp>
      <p:sp>
        <p:nvSpPr>
          <p:cNvPr id="4" name="Rectangle 3"/>
          <p:cNvSpPr/>
          <p:nvPr/>
        </p:nvSpPr>
        <p:spPr>
          <a:xfrm>
            <a:off x="12018963" y="6602413"/>
            <a:ext cx="76200"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1</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Tree>
  </p:cSld>
  <p:clrMapOvr>
    <a:overrideClrMapping bg1="lt1" tx1="dk1" bg2="lt2" tx2="dk2" accent1="accent1" accent2="accent2" accent3="accent3" accent4="accent4" accent5="accent5" accent6="accent6" hlink="hlink" folHlink="folHlink"/>
  </p:clrMapOvr>
  <p:transition advTm="3000"/>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7" name="Text Box 6"/>
          <p:cNvSpPr txBox="1"/>
          <p:nvPr/>
        </p:nvSpPr>
        <p:spPr>
          <a:xfrm>
            <a:off x="-76393" y="43235"/>
            <a:ext cx="9139665" cy="491490"/>
          </a:xfrm>
          <a:prstGeom prst="rect">
            <a:avLst/>
          </a:prstGeom>
          <a:noFill/>
        </p:spPr>
        <p:txBody>
          <a:bodyPr wrap="square" lIns="91440" tIns="45720" rIns="91440" bIns="45720" rtlCol="0" anchor="t">
            <a:spAutoFit/>
          </a:bodyPr>
          <a:lstStyle/>
          <a:p>
            <a:r>
              <a:rPr lang="en-IN" sz="2600" b="1" dirty="0">
                <a:solidFill>
                  <a:schemeClr val="accent6">
                    <a:lumMod val="75000"/>
                  </a:schemeClr>
                </a:solidFill>
                <a:latin typeface="Calibri" panose="020F0502020204030204"/>
                <a:cs typeface="Calibri" panose="020F0502020204030204"/>
                <a:sym typeface="+mn-ea"/>
              </a:rPr>
              <a:t>YOLOv2 – Better, Faster, Stronger</a:t>
            </a:r>
            <a:endParaRPr lang="en-IN" sz="2600" b="1" dirty="0">
              <a:solidFill>
                <a:schemeClr val="accent6">
                  <a:lumMod val="75000"/>
                </a:schemeClr>
              </a:solidFill>
              <a:latin typeface="Calibri" panose="020F0502020204030204"/>
              <a:cs typeface="Calibri" panose="020F0502020204030204"/>
              <a:sym typeface="+mn-ea"/>
            </a:endParaRPr>
          </a:p>
        </p:txBody>
      </p:sp>
      <p:sp>
        <p:nvSpPr>
          <p:cNvPr id="6" name="Text Box 5"/>
          <p:cNvSpPr txBox="1"/>
          <p:nvPr/>
        </p:nvSpPr>
        <p:spPr>
          <a:xfrm>
            <a:off x="76200" y="609600"/>
            <a:ext cx="8799830" cy="5631180"/>
          </a:xfrm>
          <a:prstGeom prst="rect">
            <a:avLst/>
          </a:prstGeom>
          <a:noFill/>
        </p:spPr>
        <p:txBody>
          <a:bodyPr wrap="square" rtlCol="0">
            <a:spAutoFit/>
          </a:bodyPr>
          <a:p>
            <a:pPr marL="342900" indent="-342900">
              <a:lnSpc>
                <a:spcPct val="150000"/>
              </a:lnSpc>
            </a:pPr>
            <a:r>
              <a:rPr lang="en-IN" sz="2000" b="1" dirty="0">
                <a:solidFill>
                  <a:schemeClr val="accent6">
                    <a:lumMod val="75000"/>
                  </a:schemeClr>
                </a:solidFill>
                <a:latin typeface="Calibri" panose="020F0502020204030204"/>
                <a:cs typeface="Calibri" panose="020F0502020204030204"/>
                <a:sym typeface="+mn-ea"/>
              </a:rPr>
              <a:t>Additional Technical Improvements</a:t>
            </a:r>
            <a:endParaRPr lang="en-IN" sz="2000" b="1" dirty="0">
              <a:solidFill>
                <a:schemeClr val="accent6">
                  <a:lumMod val="75000"/>
                </a:schemeClr>
              </a:solidFill>
              <a:latin typeface="Calibri" panose="020F0502020204030204"/>
              <a:cs typeface="Calibri" panose="020F0502020204030204"/>
            </a:endParaRPr>
          </a:p>
          <a:p>
            <a:pPr marL="342900" indent="-342900">
              <a:lnSpc>
                <a:spcPct val="150000"/>
              </a:lnSpc>
              <a:buFont typeface="+mj-lt"/>
              <a:buAutoNum type="arabicParenR"/>
            </a:pPr>
            <a:r>
              <a:rPr lang="en-IN" sz="2000" dirty="0">
                <a:solidFill>
                  <a:srgbClr val="002060"/>
                </a:solidFill>
                <a:latin typeface="Calibri" panose="020F0502020204030204"/>
                <a:cs typeface="Calibri" panose="020F0502020204030204"/>
                <a:sym typeface="+mn-ea"/>
              </a:rPr>
              <a:t>YOLOv2 model is randomly resized throughout the training process (this is called multi-scale training) for </a:t>
            </a:r>
            <a:r>
              <a:rPr lang="en-IN" sz="2000" dirty="0">
                <a:solidFill>
                  <a:srgbClr val="002060"/>
                </a:solidFill>
                <a:latin typeface="Calibri" panose="020F0502020204030204"/>
                <a:cs typeface="Calibri" panose="020F0502020204030204"/>
                <a:sym typeface="+mn-ea"/>
              </a:rPr>
              <a:t>dapting different aspect ratios.</a:t>
            </a:r>
            <a:endParaRPr lang="en-IN" sz="2000" dirty="0">
              <a:solidFill>
                <a:srgbClr val="002060"/>
              </a:solidFill>
              <a:latin typeface="Calibri" panose="020F0502020204030204"/>
              <a:cs typeface="Calibri" panose="020F0502020204030204"/>
              <a:sym typeface="+mn-ea"/>
            </a:endParaRPr>
          </a:p>
          <a:p>
            <a:pPr marL="342900" indent="-342900">
              <a:lnSpc>
                <a:spcPct val="150000"/>
              </a:lnSpc>
              <a:buFont typeface="+mj-lt"/>
              <a:buAutoNum type="arabicParenR"/>
            </a:pPr>
            <a:r>
              <a:rPr lang="en-IN" sz="2000" dirty="0">
                <a:solidFill>
                  <a:srgbClr val="002060"/>
                </a:solidFill>
                <a:latin typeface="Calibri" panose="020F0502020204030204"/>
                <a:cs typeface="Calibri" panose="020F0502020204030204"/>
                <a:sym typeface="+mn-ea"/>
              </a:rPr>
              <a:t> YOLOv2 model was trained on a combination of the COCO dataset (80 classes with bounding boxes) and the ImageNet dataset (22k classes without bounding boxes).</a:t>
            </a:r>
            <a:endParaRPr lang="en-IN" sz="2000" dirty="0">
              <a:solidFill>
                <a:srgbClr val="002060"/>
              </a:solidFill>
              <a:latin typeface="Calibri" panose="020F0502020204030204"/>
              <a:cs typeface="Calibri" panose="020F0502020204030204"/>
              <a:sym typeface="+mn-ea"/>
            </a:endParaRPr>
          </a:p>
          <a:p>
            <a:pPr marL="342900" indent="-342900">
              <a:lnSpc>
                <a:spcPct val="150000"/>
              </a:lnSpc>
              <a:buFont typeface="+mj-lt"/>
              <a:buAutoNum type="arabicParenR"/>
            </a:pPr>
            <a:r>
              <a:rPr lang="en-IN" sz="2000" dirty="0">
                <a:solidFill>
                  <a:srgbClr val="002060"/>
                </a:solidFill>
                <a:latin typeface="Calibri" panose="020F0502020204030204"/>
                <a:cs typeface="Calibri" panose="020F0502020204030204"/>
                <a:sym typeface="+mn-ea"/>
              </a:rPr>
              <a:t>When the model processes an image with labels the detection and classification error is calculated.</a:t>
            </a:r>
            <a:endParaRPr lang="en-IN" sz="2000" dirty="0">
              <a:solidFill>
                <a:srgbClr val="002060"/>
              </a:solidFill>
              <a:latin typeface="Calibri" panose="020F0502020204030204"/>
              <a:cs typeface="Calibri" panose="020F0502020204030204"/>
              <a:sym typeface="+mn-ea"/>
            </a:endParaRPr>
          </a:p>
          <a:p>
            <a:pPr marL="342900" indent="-342900">
              <a:lnSpc>
                <a:spcPct val="150000"/>
              </a:lnSpc>
              <a:buFont typeface="+mj-lt"/>
              <a:buAutoNum type="arabicParenR"/>
            </a:pPr>
            <a:r>
              <a:rPr lang="en-IN" sz="2000" dirty="0">
                <a:solidFill>
                  <a:srgbClr val="002060"/>
                </a:solidFill>
                <a:latin typeface="Calibri" panose="020F0502020204030204"/>
                <a:cs typeface="Calibri" panose="020F0502020204030204"/>
                <a:sym typeface="+mn-ea"/>
              </a:rPr>
              <a:t>Whereas when the model sees a label-less image it backpropagates the classification error only.  (WordTree structure)</a:t>
            </a:r>
            <a:endParaRPr lang="en-IN" sz="2000" dirty="0">
              <a:solidFill>
                <a:srgbClr val="002060"/>
              </a:solidFill>
              <a:latin typeface="Calibri" panose="020F0502020204030204"/>
              <a:cs typeface="Calibri" panose="020F0502020204030204"/>
              <a:sym typeface="+mn-ea"/>
            </a:endParaRPr>
          </a:p>
          <a:p>
            <a:pPr marL="342900" indent="-342900">
              <a:lnSpc>
                <a:spcPct val="150000"/>
              </a:lnSpc>
              <a:buFont typeface="+mj-lt"/>
              <a:buAutoNum type="arabicParenR"/>
            </a:pPr>
            <a:r>
              <a:rPr lang="en-IN" sz="2000" dirty="0">
                <a:solidFill>
                  <a:srgbClr val="002060"/>
                </a:solidFill>
                <a:latin typeface="Calibri" panose="020F0502020204030204"/>
                <a:cs typeface="Calibri" panose="020F0502020204030204"/>
                <a:sym typeface="+mn-ea"/>
              </a:rPr>
              <a:t>Inference speeds of up to 200 FPS and mAP of 75.3 were achieved using a classification network architecture called darknet19 (the backbone of YOLO).</a:t>
            </a:r>
            <a:endParaRPr lang="en-IN" sz="2000" dirty="0">
              <a:solidFill>
                <a:srgbClr val="002060"/>
              </a:solidFill>
              <a:latin typeface="Calibri" panose="020F0502020204030204"/>
              <a:cs typeface="Calibri" panose="020F0502020204030204"/>
              <a:sym typeface="+mn-ea"/>
            </a:endParaRPr>
          </a:p>
        </p:txBody>
      </p:sp>
      <p:graphicFrame>
        <p:nvGraphicFramePr>
          <p:cNvPr id="2" name="Object 1"/>
          <p:cNvGraphicFramePr/>
          <p:nvPr/>
        </p:nvGraphicFramePr>
        <p:xfrm>
          <a:off x="8959850" y="763270"/>
          <a:ext cx="3089910" cy="4383405"/>
        </p:xfrm>
        <a:graphic>
          <a:graphicData uri="http://schemas.openxmlformats.org/presentationml/2006/ole">
            <mc:AlternateContent xmlns:mc="http://schemas.openxmlformats.org/markup-compatibility/2006">
              <mc:Choice xmlns:v="urn:schemas-microsoft-com:vml" Requires="v">
                <p:oleObj spid="_x0000_s5" name="" r:id="rId2" imgW="2827020" imgH="3528060" progId="Paint.Picture">
                  <p:embed/>
                </p:oleObj>
              </mc:Choice>
              <mc:Fallback>
                <p:oleObj name="" r:id="rId2" imgW="2827020" imgH="3528060" progId="Paint.Picture">
                  <p:embed/>
                  <p:pic>
                    <p:nvPicPr>
                      <p:cNvPr id="0" name="Picture 4"/>
                      <p:cNvPicPr/>
                      <p:nvPr/>
                    </p:nvPicPr>
                    <p:blipFill>
                      <a:blip r:embed="rId3"/>
                      <a:stretch>
                        <a:fillRect/>
                      </a:stretch>
                    </p:blipFill>
                    <p:spPr>
                      <a:xfrm>
                        <a:off x="8959850" y="763270"/>
                        <a:ext cx="3089910" cy="4383405"/>
                      </a:xfrm>
                      <a:prstGeom prst="rect">
                        <a:avLst/>
                      </a:prstGeom>
                      <a:ln>
                        <a:solidFill>
                          <a:schemeClr val="bg1">
                            <a:lumMod val="85000"/>
                          </a:schemeClr>
                        </a:solidFill>
                      </a:ln>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advTm="3000"/>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7" name="Text Box 6"/>
          <p:cNvSpPr txBox="1"/>
          <p:nvPr/>
        </p:nvSpPr>
        <p:spPr>
          <a:xfrm>
            <a:off x="-76393" y="43235"/>
            <a:ext cx="9139665" cy="491490"/>
          </a:xfrm>
          <a:prstGeom prst="rect">
            <a:avLst/>
          </a:prstGeom>
          <a:noFill/>
        </p:spPr>
        <p:txBody>
          <a:bodyPr wrap="square" lIns="91440" tIns="45720" rIns="91440" bIns="45720" rtlCol="0" anchor="t">
            <a:spAutoFit/>
          </a:bodyPr>
          <a:lstStyle/>
          <a:p>
            <a:r>
              <a:rPr lang="en-IN" sz="2600" b="1" dirty="0">
                <a:solidFill>
                  <a:schemeClr val="accent6">
                    <a:lumMod val="75000"/>
                  </a:schemeClr>
                </a:solidFill>
                <a:latin typeface="Calibri" panose="020F0502020204030204"/>
                <a:cs typeface="Calibri" panose="020F0502020204030204"/>
                <a:sym typeface="+mn-ea"/>
              </a:rPr>
              <a:t>YOLOv3: An Incremental Improvement</a:t>
            </a:r>
            <a:endParaRPr lang="en-IN" sz="2600" b="1" dirty="0">
              <a:solidFill>
                <a:schemeClr val="accent6">
                  <a:lumMod val="75000"/>
                </a:schemeClr>
              </a:solidFill>
              <a:latin typeface="Calibri" panose="020F0502020204030204"/>
              <a:cs typeface="Calibri" panose="020F0502020204030204"/>
              <a:sym typeface="+mn-ea"/>
            </a:endParaRPr>
          </a:p>
        </p:txBody>
      </p:sp>
      <p:sp>
        <p:nvSpPr>
          <p:cNvPr id="6" name="Text Box 5"/>
          <p:cNvSpPr txBox="1"/>
          <p:nvPr/>
        </p:nvSpPr>
        <p:spPr>
          <a:xfrm>
            <a:off x="76200" y="609600"/>
            <a:ext cx="12015470" cy="3091815"/>
          </a:xfrm>
          <a:prstGeom prst="rect">
            <a:avLst/>
          </a:prstGeom>
          <a:noFill/>
        </p:spPr>
        <p:txBody>
          <a:bodyPr wrap="square" rtlCol="0">
            <a:spAutoFit/>
          </a:bodyPr>
          <a:p>
            <a:pPr marL="342900" indent="-342900">
              <a:lnSpc>
                <a:spcPct val="150000"/>
              </a:lnSpc>
            </a:pPr>
            <a:r>
              <a:rPr lang="en-IN" sz="2000" b="1" dirty="0">
                <a:gradFill>
                  <a:gsLst>
                    <a:gs pos="0">
                      <a:srgbClr val="007BD3"/>
                    </a:gs>
                    <a:gs pos="100000">
                      <a:srgbClr val="034373"/>
                    </a:gs>
                  </a:gsLst>
                  <a:lin scaled="0"/>
                </a:gradFill>
                <a:latin typeface="Calibri" panose="020F0502020204030204"/>
                <a:cs typeface="Calibri" panose="020F0502020204030204"/>
                <a:sym typeface="+mn-ea"/>
              </a:rPr>
              <a:t>In 2018, Joseph Redmon and Ali Farhadi introduced the third version of YOLOv3 in their </a:t>
            </a:r>
            <a:r>
              <a:rPr lang="en-IN" sz="2000" b="1" dirty="0">
                <a:gradFill>
                  <a:gsLst>
                    <a:gs pos="0">
                      <a:srgbClr val="007BD3"/>
                    </a:gs>
                    <a:gs pos="100000">
                      <a:srgbClr val="034373"/>
                    </a:gs>
                  </a:gsLst>
                  <a:lin scaled="0"/>
                </a:gradFill>
                <a:latin typeface="Calibri" panose="020F0502020204030204"/>
                <a:cs typeface="Calibri" panose="020F0502020204030204"/>
                <a:sym typeface="+mn-ea"/>
                <a:hlinkClick r:id="rId2" tooltip="" action="ppaction://hlinkfile"/>
              </a:rPr>
              <a:t>paper </a:t>
            </a:r>
            <a:r>
              <a:rPr lang="en-IN" sz="2000" b="1" dirty="0">
                <a:gradFill>
                  <a:gsLst>
                    <a:gs pos="0">
                      <a:srgbClr val="007BD3"/>
                    </a:gs>
                    <a:gs pos="100000">
                      <a:srgbClr val="034373"/>
                    </a:gs>
                  </a:gsLst>
                  <a:lin scaled="0"/>
                </a:gradFill>
                <a:latin typeface="Calibri" panose="020F0502020204030204"/>
                <a:cs typeface="Calibri" panose="020F0502020204030204"/>
                <a:sym typeface="+mn-ea"/>
              </a:rPr>
              <a:t>“YOLOv3: An Incremental Improvement”.</a:t>
            </a:r>
            <a:endParaRPr lang="en-IN" sz="2000" b="1" dirty="0">
              <a:gradFill>
                <a:gsLst>
                  <a:gs pos="0">
                    <a:srgbClr val="007BD3"/>
                  </a:gs>
                  <a:gs pos="100000">
                    <a:srgbClr val="034373"/>
                  </a:gs>
                </a:gsLst>
                <a:lin scaled="0"/>
              </a:gradFill>
              <a:latin typeface="Calibri" panose="020F0502020204030204"/>
              <a:cs typeface="Calibri" panose="020F0502020204030204"/>
              <a:sym typeface="+mn-ea"/>
            </a:endParaRPr>
          </a:p>
          <a:p>
            <a:pPr marL="457200" indent="-4572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YOLOv3 consisted of 75 convolutional layers without using fully connected or pooling layers which greatly reduced the model size and weight. </a:t>
            </a:r>
            <a:endParaRPr lang="en-IN" sz="1800" dirty="0">
              <a:solidFill>
                <a:srgbClr val="002060"/>
              </a:solidFill>
              <a:latin typeface="Calibri" panose="020F0502020204030204"/>
              <a:cs typeface="Calibri" panose="020F0502020204030204"/>
              <a:sym typeface="+mn-ea"/>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A feature pyramid network is a feature extractor that extracts different types/forms/sizes of features for a single image. It concatenates all the features so that the model can learn local and general features.</a:t>
            </a:r>
            <a:endParaRPr lang="en-IN" sz="1800" dirty="0">
              <a:solidFill>
                <a:srgbClr val="002060"/>
              </a:solidFill>
              <a:latin typeface="Calibri" panose="020F0502020204030204"/>
              <a:cs typeface="Calibri" panose="020F0502020204030204"/>
              <a:sym typeface="+mn-ea"/>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As the backbone, the YOLOv3 model uses the Darknet53 architecture.</a:t>
            </a:r>
            <a:endParaRPr lang="en-IN" sz="1800" dirty="0">
              <a:solidFill>
                <a:srgbClr val="002060"/>
              </a:solidFill>
              <a:latin typeface="Calibri" panose="020F0502020204030204"/>
              <a:cs typeface="Calibri" panose="020F0502020204030204"/>
              <a:sym typeface="+mn-ea"/>
            </a:endParaRPr>
          </a:p>
        </p:txBody>
      </p:sp>
      <p:graphicFrame>
        <p:nvGraphicFramePr>
          <p:cNvPr id="4" name="Object 3"/>
          <p:cNvGraphicFramePr/>
          <p:nvPr/>
        </p:nvGraphicFramePr>
        <p:xfrm>
          <a:off x="304800" y="4343400"/>
          <a:ext cx="11355070" cy="1746250"/>
        </p:xfrm>
        <a:graphic>
          <a:graphicData uri="http://schemas.openxmlformats.org/presentationml/2006/ole">
            <mc:AlternateContent xmlns:mc="http://schemas.openxmlformats.org/markup-compatibility/2006">
              <mc:Choice xmlns:v="urn:schemas-microsoft-com:vml" Requires="v">
                <p:oleObj spid="_x0000_s8" name="" r:id="rId3" imgW="11346180" imgH="1744980" progId="Paint.Picture">
                  <p:embed/>
                </p:oleObj>
              </mc:Choice>
              <mc:Fallback>
                <p:oleObj name="" r:id="rId3" imgW="11346180" imgH="1744980" progId="Paint.Picture">
                  <p:embed/>
                  <p:pic>
                    <p:nvPicPr>
                      <p:cNvPr id="0" name="Picture 7"/>
                      <p:cNvPicPr/>
                      <p:nvPr/>
                    </p:nvPicPr>
                    <p:blipFill>
                      <a:blip r:embed="rId4"/>
                      <a:stretch>
                        <a:fillRect/>
                      </a:stretch>
                    </p:blipFill>
                    <p:spPr>
                      <a:xfrm>
                        <a:off x="304800" y="4343400"/>
                        <a:ext cx="11355070" cy="1746250"/>
                      </a:xfrm>
                      <a:prstGeom prst="rect">
                        <a:avLst/>
                      </a:prstGeom>
                      <a:ln>
                        <a:solidFill>
                          <a:schemeClr val="bg1">
                            <a:lumMod val="85000"/>
                          </a:schemeClr>
                        </a:solidFill>
                      </a:ln>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advTm="3000"/>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graphicFrame>
        <p:nvGraphicFramePr>
          <p:cNvPr id="2" name="Object 1"/>
          <p:cNvGraphicFramePr/>
          <p:nvPr/>
        </p:nvGraphicFramePr>
        <p:xfrm>
          <a:off x="143510" y="1066800"/>
          <a:ext cx="11866245" cy="5057140"/>
        </p:xfrm>
        <a:graphic>
          <a:graphicData uri="http://schemas.openxmlformats.org/presentationml/2006/ole">
            <mc:AlternateContent xmlns:mc="http://schemas.openxmlformats.org/markup-compatibility/2006">
              <mc:Choice xmlns:v="urn:schemas-microsoft-com:vml" Requires="v">
                <p:oleObj spid="_x0000_s17409" name="" r:id="rId2" imgW="11148060" imgH="4975860" progId="Paint.Picture">
                  <p:embed/>
                </p:oleObj>
              </mc:Choice>
              <mc:Fallback>
                <p:oleObj name="" r:id="rId2" imgW="11148060" imgH="4975860" progId="Paint.Picture">
                  <p:embed/>
                  <p:pic>
                    <p:nvPicPr>
                      <p:cNvPr id="0" name="Object 1"/>
                      <p:cNvPicPr/>
                      <p:nvPr/>
                    </p:nvPicPr>
                    <p:blipFill>
                      <a:blip r:embed="rId3"/>
                      <a:stretch>
                        <a:fillRect/>
                      </a:stretch>
                    </p:blipFill>
                    <p:spPr>
                      <a:xfrm>
                        <a:off x="143510" y="1066800"/>
                        <a:ext cx="11866245" cy="5057140"/>
                      </a:xfrm>
                      <a:prstGeom prst="rect">
                        <a:avLst/>
                      </a:prstGeom>
                      <a:ln w="12700" cmpd="sng">
                        <a:solidFill>
                          <a:schemeClr val="bg1">
                            <a:lumMod val="85000"/>
                          </a:schemeClr>
                        </a:solidFill>
                        <a:prstDash val="solid"/>
                      </a:ln>
                    </p:spPr>
                  </p:pic>
                </p:oleObj>
              </mc:Fallback>
            </mc:AlternateContent>
          </a:graphicData>
        </a:graphic>
      </p:graphicFrame>
      <p:sp>
        <p:nvSpPr>
          <p:cNvPr id="7" name="Text Box 6"/>
          <p:cNvSpPr txBox="1"/>
          <p:nvPr/>
        </p:nvSpPr>
        <p:spPr>
          <a:xfrm>
            <a:off x="76421" y="456979"/>
            <a:ext cx="7122022"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latin typeface="Calibri" panose="020F0502020204030204"/>
                <a:cs typeface="Calibri" panose="020F0502020204030204"/>
              </a:rPr>
              <a:t>Deep Learning Model Life Cycle</a:t>
            </a:r>
            <a:endParaRPr lang="en-IN" sz="2400" i="1" dirty="0">
              <a:solidFill>
                <a:schemeClr val="accent6">
                  <a:lumMod val="75000"/>
                </a:schemeClr>
              </a:solidFill>
              <a:latin typeface="Calibri" panose="020F0502020204030204"/>
              <a:cs typeface="Calibri" panose="020F0502020204030204"/>
            </a:endParaRPr>
          </a:p>
        </p:txBody>
      </p:sp>
    </p:spTree>
  </p:cSld>
  <p:clrMapOvr>
    <a:overrideClrMapping bg1="lt1" tx1="dk1" bg2="lt2" tx2="dk2" accent1="accent1" accent2="accent2" accent3="accent3" accent4="accent4" accent5="accent5" accent6="accent6" hlink="hlink" folHlink="folHlink"/>
  </p:clrMapOvr>
  <p:transition advTm="3000"/>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7" name="Text Box 6"/>
          <p:cNvSpPr txBox="1"/>
          <p:nvPr/>
        </p:nvSpPr>
        <p:spPr>
          <a:xfrm>
            <a:off x="-45085" y="41910"/>
            <a:ext cx="8692515"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cs typeface="Calibri" panose="020F0502020204030204" pitchFamily="34" charset="0"/>
                <a:sym typeface="+mn-ea"/>
              </a:rPr>
              <a:t>Data [Sourcing, Labelling &amp; Versioning]: </a:t>
            </a:r>
            <a:r>
              <a:rPr lang="en-IN" sz="2000" dirty="0">
                <a:solidFill>
                  <a:schemeClr val="accent6">
                    <a:lumMod val="75000"/>
                  </a:schemeClr>
                </a:solidFill>
                <a:cs typeface="Calibri" panose="020F0502020204030204" pitchFamily="34" charset="0"/>
                <a:sym typeface="+mn-ea"/>
              </a:rPr>
              <a:t>The BDD100K Dataset</a:t>
            </a:r>
            <a:endParaRPr lang="en-IN" sz="2000" dirty="0">
              <a:solidFill>
                <a:schemeClr val="accent6">
                  <a:lumMod val="75000"/>
                </a:schemeClr>
              </a:solidFill>
              <a:cs typeface="Calibri" panose="020F0502020204030204" pitchFamily="34" charset="0"/>
              <a:sym typeface="+mn-ea"/>
            </a:endParaRPr>
          </a:p>
        </p:txBody>
      </p:sp>
      <p:sp>
        <p:nvSpPr>
          <p:cNvPr id="4" name="Text Box 3"/>
          <p:cNvSpPr txBox="1"/>
          <p:nvPr/>
        </p:nvSpPr>
        <p:spPr>
          <a:xfrm>
            <a:off x="71086" y="532296"/>
            <a:ext cx="9381078" cy="3415030"/>
          </a:xfrm>
          <a:prstGeom prst="rect">
            <a:avLst/>
          </a:prstGeom>
          <a:noFill/>
        </p:spPr>
        <p:txBody>
          <a:bodyPr wrap="square" lIns="91440" tIns="45720" rIns="91440" bIns="45720" rtlCol="0" anchor="t">
            <a:spAutoFit/>
          </a:bodyPr>
          <a:lstStyle/>
          <a:p>
            <a:pPr>
              <a:lnSpc>
                <a:spcPct val="150000"/>
              </a:lnSpc>
            </a:pPr>
            <a:r>
              <a:rPr lang="en-IN" sz="2000" b="1" dirty="0">
                <a:solidFill>
                  <a:srgbClr val="002060"/>
                </a:solidFill>
                <a:cs typeface="Calibri" panose="020F0502020204030204" pitchFamily="34" charset="0"/>
              </a:rPr>
              <a:t>100K Images :</a:t>
            </a:r>
            <a:r>
              <a:rPr lang="en-IN" sz="2000" b="1" dirty="0">
                <a:solidFill>
                  <a:srgbClr val="002060"/>
                </a:solidFill>
                <a:latin typeface="Raj"/>
                <a:cs typeface="Calibri" panose="020F0502020204030204"/>
              </a:rPr>
              <a:t>  </a:t>
            </a:r>
            <a:r>
              <a:rPr lang="en-IN" sz="1600" b="1" dirty="0">
                <a:solidFill>
                  <a:srgbClr val="002060"/>
                </a:solidFill>
                <a:latin typeface="Calibri" panose="020F0502020204030204"/>
                <a:cs typeface="Calibri" panose="020F0502020204030204"/>
              </a:rPr>
              <a:t>They are used for object detection, drivable area, lane marking</a:t>
            </a:r>
            <a:r>
              <a:rPr lang="en-IN" sz="1600" dirty="0">
                <a:solidFill>
                  <a:srgbClr val="002060"/>
                </a:solidFill>
                <a:latin typeface="Calibri" panose="020F0502020204030204"/>
                <a:cs typeface="Calibri" panose="020F0502020204030204"/>
              </a:rPr>
              <a:t>.</a:t>
            </a:r>
            <a:endParaRPr lang="en-IN" sz="1600" dirty="0">
              <a:latin typeface="Calibri" panose="020F0502020204030204"/>
              <a:cs typeface="Calibri" panose="020F0502020204030204"/>
            </a:endParaRPr>
          </a:p>
          <a:p>
            <a:pPr marL="285750" indent="-285750">
              <a:lnSpc>
                <a:spcPct val="150000"/>
              </a:lnSpc>
              <a:buFont typeface="Wingdings" panose="05000000000000000000"/>
              <a:buChar char="§"/>
            </a:pPr>
            <a:r>
              <a:rPr lang="en-IN" dirty="0">
                <a:solidFill>
                  <a:srgbClr val="002060"/>
                </a:solidFill>
                <a:latin typeface="Calibri" panose="020F0502020204030204"/>
                <a:cs typeface="Calibri" panose="020F0502020204030204"/>
              </a:rPr>
              <a:t>The images in this package are the frames at the 10th second in the videos. </a:t>
            </a:r>
            <a:endParaRPr lang="en-IN" sz="800" b="1" dirty="0">
              <a:solidFill>
                <a:srgbClr val="002060"/>
              </a:solidFill>
              <a:latin typeface="Raj"/>
              <a:cs typeface="Calibri" panose="020F0502020204030204"/>
            </a:endParaRPr>
          </a:p>
          <a:p>
            <a:pPr marL="285750" indent="-285750">
              <a:lnSpc>
                <a:spcPct val="150000"/>
              </a:lnSpc>
              <a:buFont typeface="Wingdings" panose="05000000000000000000"/>
              <a:buChar char="§"/>
            </a:pPr>
            <a:r>
              <a:rPr lang="en-IN" dirty="0">
                <a:solidFill>
                  <a:srgbClr val="002060"/>
                </a:solidFill>
                <a:latin typeface="Calibri" panose="020F0502020204030204"/>
                <a:cs typeface="Calibri" panose="020F0502020204030204"/>
              </a:rPr>
              <a:t>The split of train, validation, and test sets are the same with the whole video set. </a:t>
            </a:r>
            <a:endParaRPr lang="en-IN" dirty="0">
              <a:solidFill>
                <a:srgbClr val="002060"/>
              </a:solidFill>
              <a:latin typeface="Calibri" panose="020F0502020204030204"/>
              <a:cs typeface="Calibri" panose="020F0502020204030204"/>
            </a:endParaRPr>
          </a:p>
          <a:p>
            <a:pPr>
              <a:lnSpc>
                <a:spcPct val="150000"/>
              </a:lnSpc>
            </a:pPr>
            <a:r>
              <a:rPr lang="en-IN" dirty="0">
                <a:solidFill>
                  <a:srgbClr val="002060"/>
                </a:solidFill>
                <a:latin typeface="Consolas" panose="020B0609020204030204"/>
                <a:cs typeface="Calibri" panose="020F0502020204030204"/>
              </a:rPr>
              <a:t>  </a:t>
            </a:r>
            <a:r>
              <a:rPr lang="en-IN" sz="1400" b="1" dirty="0">
                <a:solidFill>
                  <a:srgbClr val="002060"/>
                </a:solidFill>
                <a:latin typeface="Consolas" panose="020B0609020204030204"/>
                <a:cs typeface="Calibri" panose="020F0502020204030204"/>
              </a:rPr>
              <a:t>- bdd100k
       - images
            - 100k
                - train
                - val
                - test</a:t>
            </a:r>
            <a:r>
              <a:rPr lang="en-IN" sz="1100" b="1" i="1" dirty="0">
                <a:solidFill>
                  <a:srgbClr val="002060"/>
                </a:solidFill>
                <a:latin typeface="Calibri" panose="020F0502020204030204"/>
                <a:cs typeface="Calibri" panose="020F0502020204030204"/>
              </a:rPr>
              <a:t>     </a:t>
            </a:r>
            <a:r>
              <a:rPr lang="en-IN" sz="1400" i="1" dirty="0">
                <a:solidFill>
                  <a:srgbClr val="002060"/>
                </a:solidFill>
                <a:latin typeface="Calibri" panose="020F0502020204030204"/>
                <a:cs typeface="Calibri" panose="020F0502020204030204"/>
              </a:rPr>
              <a:t> </a:t>
            </a:r>
            <a:endParaRPr lang="en-IN" sz="1400" i="1" dirty="0">
              <a:solidFill>
                <a:srgbClr val="002060"/>
              </a:solidFill>
              <a:latin typeface="Calibri" panose="020F0502020204030204"/>
              <a:cs typeface="Calibri" panose="020F0502020204030204"/>
            </a:endParaRPr>
          </a:p>
        </p:txBody>
      </p:sp>
      <p:pic>
        <p:nvPicPr>
          <p:cNvPr id="2" name="Picture 4" descr="Graphical user interface, application&#10;&#10;Description automatically generated"/>
          <p:cNvPicPr>
            <a:picLocks noChangeAspect="1"/>
          </p:cNvPicPr>
          <p:nvPr/>
        </p:nvPicPr>
        <p:blipFill>
          <a:blip r:embed="rId2"/>
          <a:stretch>
            <a:fillRect/>
          </a:stretch>
        </p:blipFill>
        <p:spPr>
          <a:xfrm>
            <a:off x="8157845" y="786130"/>
            <a:ext cx="3248025" cy="5958840"/>
          </a:xfrm>
          <a:prstGeom prst="rect">
            <a:avLst/>
          </a:prstGeom>
        </p:spPr>
      </p:pic>
      <p:pic>
        <p:nvPicPr>
          <p:cNvPr id="5" name="Picture 5"/>
          <p:cNvPicPr>
            <a:picLocks noChangeAspect="1"/>
          </p:cNvPicPr>
          <p:nvPr/>
        </p:nvPicPr>
        <p:blipFill>
          <a:blip r:embed="rId3"/>
          <a:stretch>
            <a:fillRect/>
          </a:stretch>
        </p:blipFill>
        <p:spPr>
          <a:xfrm>
            <a:off x="3046730" y="2097405"/>
            <a:ext cx="5111115" cy="4651375"/>
          </a:xfrm>
          <a:prstGeom prst="rect">
            <a:avLst/>
          </a:prstGeom>
        </p:spPr>
      </p:pic>
      <p:pic>
        <p:nvPicPr>
          <p:cNvPr id="9" name="Picture 9" descr="Table&#10;&#10;Description automatically generated"/>
          <p:cNvPicPr>
            <a:picLocks noChangeAspect="1"/>
          </p:cNvPicPr>
          <p:nvPr/>
        </p:nvPicPr>
        <p:blipFill>
          <a:blip r:embed="rId4"/>
          <a:stretch>
            <a:fillRect/>
          </a:stretch>
        </p:blipFill>
        <p:spPr>
          <a:xfrm>
            <a:off x="10805160" y="2743200"/>
            <a:ext cx="1386840" cy="4114800"/>
          </a:xfrm>
          <a:prstGeom prst="rect">
            <a:avLst/>
          </a:prstGeom>
        </p:spPr>
      </p:pic>
    </p:spTree>
  </p:cSld>
  <p:clrMapOvr>
    <a:overrideClrMapping bg1="lt1" tx1="dk1" bg2="lt2" tx2="dk2" accent1="accent1" accent2="accent2" accent3="accent3" accent4="accent4" accent5="accent5" accent6="accent6" hlink="hlink" folHlink="folHlink"/>
  </p:clrMapOvr>
  <p:transition advTm="3000"/>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4" name="Text Box 3"/>
          <p:cNvSpPr txBox="1"/>
          <p:nvPr/>
        </p:nvSpPr>
        <p:spPr>
          <a:xfrm>
            <a:off x="71086" y="379896"/>
            <a:ext cx="11954207" cy="3373359"/>
          </a:xfrm>
          <a:prstGeom prst="rect">
            <a:avLst/>
          </a:prstGeom>
          <a:noFill/>
        </p:spPr>
        <p:txBody>
          <a:bodyPr wrap="square" lIns="91440" tIns="45720" rIns="91440" bIns="45720" rtlCol="0" anchor="t">
            <a:spAutoFit/>
          </a:bodyPr>
          <a:lstStyle/>
          <a:p>
            <a:pPr>
              <a:lnSpc>
                <a:spcPct val="150000"/>
              </a:lnSpc>
            </a:pPr>
            <a:r>
              <a:rPr lang="en-IN" dirty="0">
                <a:solidFill>
                  <a:srgbClr val="002060"/>
                </a:solidFill>
                <a:latin typeface="Calibri" panose="020F0502020204030204"/>
                <a:cs typeface="Calibri" panose="020F0502020204030204"/>
              </a:rPr>
              <a:t>To convert annotations into YOLO format:</a:t>
            </a:r>
            <a:endParaRPr lang="en-US">
              <a:solidFill>
                <a:srgbClr val="002060"/>
              </a:solidFill>
              <a:latin typeface="Calibri" panose="020F0502020204030204"/>
              <a:cs typeface="Calibri" panose="020F0502020204030204"/>
            </a:endParaRPr>
          </a:p>
          <a:p>
            <a:pPr marL="342900" indent="-342900">
              <a:lnSpc>
                <a:spcPct val="150000"/>
              </a:lnSpc>
              <a:buAutoNum type="arabicParenR"/>
            </a:pPr>
            <a:r>
              <a:rPr lang="en-IN" dirty="0">
                <a:solidFill>
                  <a:srgbClr val="002060"/>
                </a:solidFill>
                <a:latin typeface="Calibri" panose="020F0502020204030204"/>
                <a:cs typeface="Calibri" panose="020F0502020204030204"/>
              </a:rPr>
              <a:t>Labelme</a:t>
            </a:r>
            <a:endParaRPr lang="en-IN" dirty="0">
              <a:solidFill>
                <a:srgbClr val="002060"/>
              </a:solidFill>
              <a:cs typeface="Calibri" panose="020F0502020204030204"/>
            </a:endParaRPr>
          </a:p>
          <a:p>
            <a:pPr marL="342900" indent="-342900">
              <a:lnSpc>
                <a:spcPct val="150000"/>
              </a:lnSpc>
              <a:buAutoNum type="arabicParenR"/>
            </a:pPr>
            <a:r>
              <a:rPr lang="en-IN" dirty="0">
                <a:solidFill>
                  <a:srgbClr val="002060"/>
                </a:solidFill>
                <a:latin typeface="Calibri" panose="020F0502020204030204"/>
                <a:cs typeface="Calibri" panose="020F0502020204030204"/>
              </a:rPr>
              <a:t>Roboflow</a:t>
            </a:r>
            <a:endParaRPr lang="en-IN" dirty="0">
              <a:solidFill>
                <a:srgbClr val="002060"/>
              </a:solidFill>
              <a:cs typeface="Calibri" panose="020F0502020204030204"/>
            </a:endParaRPr>
          </a:p>
          <a:p>
            <a:pPr marL="342900" indent="-342900">
              <a:lnSpc>
                <a:spcPct val="150000"/>
              </a:lnSpc>
              <a:buAutoNum type="arabicParenR"/>
            </a:pPr>
            <a:r>
              <a:rPr lang="en-IN" dirty="0">
                <a:solidFill>
                  <a:srgbClr val="002060"/>
                </a:solidFill>
                <a:latin typeface="Calibri" panose="020F0502020204030204"/>
                <a:cs typeface="Calibri" panose="020F0502020204030204"/>
              </a:rPr>
              <a:t>VOTT</a:t>
            </a:r>
            <a:endParaRPr lang="en-IN" dirty="0">
              <a:solidFill>
                <a:srgbClr val="002060"/>
              </a:solidFill>
              <a:cs typeface="Calibri" panose="020F0502020204030204"/>
            </a:endParaRPr>
          </a:p>
          <a:p>
            <a:pPr>
              <a:lnSpc>
                <a:spcPct val="150000"/>
              </a:lnSpc>
            </a:pPr>
            <a:r>
              <a:rPr lang="en-IN" dirty="0">
                <a:solidFill>
                  <a:srgbClr val="002060"/>
                </a:solidFill>
                <a:latin typeface="Calibri" panose="020F0502020204030204"/>
                <a:cs typeface="Calibri" panose="020F0502020204030204"/>
              </a:rPr>
              <a:t>Converted all the Images into YOLO format using a piece of Python code and result can observe below:</a:t>
            </a:r>
            <a:endParaRPr lang="en-IN" dirty="0">
              <a:solidFill>
                <a:srgbClr val="002060"/>
              </a:solidFill>
              <a:cs typeface="Calibri" panose="020F0502020204030204"/>
            </a:endParaRPr>
          </a:p>
          <a:p>
            <a:pPr>
              <a:lnSpc>
                <a:spcPct val="150000"/>
              </a:lnSpc>
            </a:pPr>
            <a:endParaRPr lang="en-IN" dirty="0">
              <a:solidFill>
                <a:srgbClr val="002060"/>
              </a:solidFill>
              <a:latin typeface="Calibri" panose="020F0502020204030204"/>
              <a:cs typeface="Calibri" panose="020F0502020204030204"/>
            </a:endParaRPr>
          </a:p>
          <a:p>
            <a:pPr>
              <a:lnSpc>
                <a:spcPct val="150000"/>
              </a:lnSpc>
            </a:pPr>
            <a:endParaRPr lang="en-IN" dirty="0">
              <a:solidFill>
                <a:srgbClr val="002060"/>
              </a:solidFill>
              <a:latin typeface="Calibri" panose="020F0502020204030204"/>
              <a:cs typeface="Calibri" panose="020F0502020204030204"/>
            </a:endParaRPr>
          </a:p>
          <a:p>
            <a:pPr>
              <a:lnSpc>
                <a:spcPct val="150000"/>
              </a:lnSpc>
            </a:pPr>
            <a:endParaRPr lang="en-IN" dirty="0">
              <a:solidFill>
                <a:srgbClr val="002060"/>
              </a:solidFill>
              <a:latin typeface="Calibri" panose="020F0502020204030204"/>
              <a:cs typeface="Calibri" panose="020F0502020204030204"/>
            </a:endParaRPr>
          </a:p>
        </p:txBody>
      </p:sp>
      <p:pic>
        <p:nvPicPr>
          <p:cNvPr id="11" name="Picture 11" descr="Text&#10;&#10;Description automatically generated"/>
          <p:cNvPicPr>
            <a:picLocks noChangeAspect="1"/>
          </p:cNvPicPr>
          <p:nvPr/>
        </p:nvPicPr>
        <p:blipFill>
          <a:blip r:embed="rId2"/>
          <a:stretch>
            <a:fillRect/>
          </a:stretch>
        </p:blipFill>
        <p:spPr>
          <a:xfrm>
            <a:off x="119269" y="2741306"/>
            <a:ext cx="5879547" cy="4003735"/>
          </a:xfrm>
          <a:prstGeom prst="rect">
            <a:avLst/>
          </a:prstGeom>
        </p:spPr>
      </p:pic>
      <p:sp>
        <p:nvSpPr>
          <p:cNvPr id="2" name="Right Brace 1"/>
          <p:cNvSpPr/>
          <p:nvPr/>
        </p:nvSpPr>
        <p:spPr>
          <a:xfrm>
            <a:off x="1667146" y="997226"/>
            <a:ext cx="154608" cy="916608"/>
          </a:xfrm>
          <a:prstGeom prst="rightBr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Box 7"/>
          <p:cNvSpPr txBox="1"/>
          <p:nvPr/>
        </p:nvSpPr>
        <p:spPr>
          <a:xfrm>
            <a:off x="1884155" y="1066826"/>
            <a:ext cx="46095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IN" dirty="0">
                <a:solidFill>
                  <a:srgbClr val="002060"/>
                </a:solidFill>
                <a:latin typeface="Calibri" panose="020F0502020204030204"/>
                <a:cs typeface="Calibri" panose="020F0502020204030204"/>
              </a:rPr>
              <a:t>But all these techniques consumes more time and requires manual effort for annotations.</a:t>
            </a:r>
            <a:endParaRPr lang="en-IN" dirty="0">
              <a:solidFill>
                <a:srgbClr val="002060"/>
              </a:solidFill>
              <a:cs typeface="Calibri" panose="020F0502020204030204"/>
            </a:endParaRPr>
          </a:p>
        </p:txBody>
      </p:sp>
      <p:sp>
        <p:nvSpPr>
          <p:cNvPr id="10" name="Text Box 6"/>
          <p:cNvSpPr txBox="1"/>
          <p:nvPr/>
        </p:nvSpPr>
        <p:spPr>
          <a:xfrm>
            <a:off x="110" y="-2650"/>
            <a:ext cx="8300361"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cs typeface="Calibri" panose="020F0502020204030204" pitchFamily="34" charset="0"/>
                <a:sym typeface="+mn-ea"/>
              </a:rPr>
              <a:t>Data [Sourcing, Labelling &amp; Versioning]: </a:t>
            </a:r>
            <a:r>
              <a:rPr lang="en-IN" sz="2400" dirty="0">
                <a:solidFill>
                  <a:schemeClr val="accent6">
                    <a:lumMod val="75000"/>
                  </a:schemeClr>
                </a:solidFill>
                <a:cs typeface="Calibri" panose="020F0502020204030204" pitchFamily="34" charset="0"/>
                <a:sym typeface="+mn-ea"/>
              </a:rPr>
              <a:t>The BDD100K Dataset</a:t>
            </a:r>
            <a:endParaRPr lang="en-US" sz="2400" dirty="0">
              <a:solidFill>
                <a:schemeClr val="accent6">
                  <a:lumMod val="75000"/>
                </a:schemeClr>
              </a:solidFill>
              <a:cs typeface="Calibri" panose="020F0502020204030204" pitchFamily="34" charset="0"/>
            </a:endParaRPr>
          </a:p>
        </p:txBody>
      </p:sp>
      <p:pic>
        <p:nvPicPr>
          <p:cNvPr id="7" name="Picture 6"/>
          <p:cNvPicPr>
            <a:picLocks noChangeAspect="1"/>
          </p:cNvPicPr>
          <p:nvPr/>
        </p:nvPicPr>
        <p:blipFill>
          <a:blip r:embed="rId3"/>
          <a:stretch>
            <a:fillRect/>
          </a:stretch>
        </p:blipFill>
        <p:spPr>
          <a:xfrm>
            <a:off x="5943600" y="2743200"/>
            <a:ext cx="6218555" cy="3954780"/>
          </a:xfrm>
          <a:prstGeom prst="rect">
            <a:avLst/>
          </a:prstGeom>
        </p:spPr>
      </p:pic>
      <p:pic>
        <p:nvPicPr>
          <p:cNvPr id="9" name="Picture 9" descr="Text&#10;&#10;Description automatically generated"/>
          <p:cNvPicPr>
            <a:picLocks noChangeAspect="1"/>
          </p:cNvPicPr>
          <p:nvPr/>
        </p:nvPicPr>
        <p:blipFill>
          <a:blip r:embed="rId4"/>
          <a:stretch>
            <a:fillRect/>
          </a:stretch>
        </p:blipFill>
        <p:spPr>
          <a:xfrm>
            <a:off x="8382000" y="1752600"/>
            <a:ext cx="3780155" cy="2688590"/>
          </a:xfrm>
          <a:prstGeom prst="rect">
            <a:avLst/>
          </a:prstGeom>
        </p:spPr>
      </p:pic>
    </p:spTree>
  </p:cSld>
  <p:clrMapOvr>
    <a:overrideClrMapping bg1="lt1" tx1="dk1" bg2="lt2" tx2="dk2" accent1="accent1" accent2="accent2" accent3="accent3" accent4="accent4" accent5="accent5" accent6="accent6" hlink="hlink" folHlink="folHlink"/>
  </p:clrMapOvr>
  <p:transition advTm="3000"/>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7730" y="17670"/>
            <a:ext cx="8300361" cy="521970"/>
          </a:xfrm>
          <a:prstGeom prst="rect">
            <a:avLst/>
          </a:prstGeom>
          <a:noFill/>
        </p:spPr>
        <p:txBody>
          <a:bodyPr wrap="square" lIns="91440" tIns="45720" rIns="91440" bIns="45720" rtlCol="0" anchor="t">
            <a:spAutoFit/>
          </a:bodyPr>
          <a:lstStyle/>
          <a:p>
            <a:r>
              <a:rPr lang="en-IN" sz="2800" dirty="0">
                <a:solidFill>
                  <a:schemeClr val="accent6">
                    <a:lumMod val="75000"/>
                  </a:schemeClr>
                </a:solidFill>
                <a:cs typeface="Calibri" panose="020F0502020204030204" pitchFamily="34" charset="0"/>
                <a:sym typeface="+mn-ea"/>
              </a:rPr>
              <a:t>Model Architecture at High Level</a:t>
            </a:r>
            <a:endParaRPr lang="en-IN" sz="2800" dirty="0">
              <a:solidFill>
                <a:schemeClr val="accent6">
                  <a:lumMod val="75000"/>
                </a:schemeClr>
              </a:solidFill>
              <a:cs typeface="Calibri" panose="020F0502020204030204" pitchFamily="34" charset="0"/>
              <a:sym typeface="+mn-ea"/>
            </a:endParaRPr>
          </a:p>
        </p:txBody>
      </p:sp>
      <p:sp>
        <p:nvSpPr>
          <p:cNvPr id="4" name="TextBox 3"/>
          <p:cNvSpPr txBox="1"/>
          <p:nvPr/>
        </p:nvSpPr>
        <p:spPr>
          <a:xfrm>
            <a:off x="3947" y="625096"/>
            <a:ext cx="851441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sz="2000" b="1" dirty="0">
              <a:solidFill>
                <a:srgbClr val="002060"/>
              </a:solidFill>
              <a:latin typeface="Calibri" panose="020F0502020204030204"/>
              <a:cs typeface="Calibri" panose="020F0502020204030204"/>
            </a:endParaRPr>
          </a:p>
          <a:p>
            <a:pPr marL="285750" indent="-285750">
              <a:buFont typeface="Wingdings" panose="05000000000000000000"/>
              <a:buChar char="§"/>
            </a:pPr>
            <a:endParaRPr lang="en-US" dirty="0">
              <a:solidFill>
                <a:srgbClr val="002060"/>
              </a:solidFill>
              <a:cs typeface="Calibri" panose="020F0502020204030204"/>
            </a:endParaRPr>
          </a:p>
          <a:p>
            <a:endParaRPr lang="en-US" sz="2000" b="1" dirty="0">
              <a:solidFill>
                <a:srgbClr val="002060"/>
              </a:solidFill>
              <a:latin typeface="Calibri" panose="020F0502020204030204"/>
              <a:cs typeface="Calibri" panose="020F0502020204030204"/>
            </a:endParaRPr>
          </a:p>
          <a:p>
            <a:pPr marL="285750" indent="-285750">
              <a:buFont typeface="Wingdings" panose="05000000000000000000"/>
              <a:buChar char="§"/>
            </a:pPr>
            <a:endParaRPr lang="en-US" dirty="0">
              <a:solidFill>
                <a:srgbClr val="002060"/>
              </a:solidFill>
              <a:latin typeface="Calibri" panose="020F0502020204030204"/>
              <a:cs typeface="Calibri" panose="020F0502020204030204"/>
            </a:endParaRPr>
          </a:p>
          <a:p>
            <a:endParaRPr lang="en-US" sz="2000" b="1" dirty="0">
              <a:solidFill>
                <a:srgbClr val="002060"/>
              </a:solidFill>
              <a:latin typeface="Calibri" panose="020F0502020204030204"/>
              <a:cs typeface="Calibri" panose="020F0502020204030204"/>
            </a:endParaRPr>
          </a:p>
          <a:p>
            <a:pPr marL="285750" indent="-285750">
              <a:buFont typeface="Wingdings" panose="05000000000000000000"/>
              <a:buChar char="§"/>
            </a:pPr>
            <a:endParaRPr lang="en-US" dirty="0">
              <a:solidFill>
                <a:srgbClr val="002060"/>
              </a:solidFill>
              <a:latin typeface="Calibri" panose="020F0502020204030204"/>
              <a:cs typeface="Calibri" panose="020F0502020204030204"/>
            </a:endParaRPr>
          </a:p>
        </p:txBody>
      </p:sp>
      <p:sp>
        <p:nvSpPr>
          <p:cNvPr id="8" name="TextBox 7"/>
          <p:cNvSpPr txBox="1"/>
          <p:nvPr/>
        </p:nvSpPr>
        <p:spPr>
          <a:xfrm>
            <a:off x="75096" y="638313"/>
            <a:ext cx="4200938" cy="1603644"/>
          </a:xfrm>
          <a:prstGeom prst="rect">
            <a:avLst/>
          </a:prstGeo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000" b="1" dirty="0">
                <a:solidFill>
                  <a:srgbClr val="002060"/>
                </a:solidFill>
                <a:latin typeface="Calibri" panose="020F0502020204030204"/>
                <a:cs typeface="Calibri" panose="020F0502020204030204"/>
              </a:rPr>
              <a:t>Layer's Structure</a:t>
            </a:r>
            <a:endParaRPr lang="en-US" sz="2000" dirty="0">
              <a:latin typeface="Calibri" panose="020F0502020204030204"/>
              <a:cs typeface="Calibri" panose="020F0502020204030204"/>
            </a:endParaRPr>
          </a:p>
          <a:p>
            <a:pPr marL="285750" indent="-285750">
              <a:lnSpc>
                <a:spcPct val="150000"/>
              </a:lnSpc>
              <a:buFont typeface="Wingdings,Sans-Serif"/>
              <a:buChar char="§"/>
            </a:pPr>
            <a:r>
              <a:rPr lang="en-US" dirty="0">
                <a:solidFill>
                  <a:srgbClr val="002060"/>
                </a:solidFill>
                <a:latin typeface="Calibri" panose="020F0502020204030204"/>
                <a:cs typeface="Calibri" panose="020F0502020204030204"/>
              </a:rPr>
              <a:t>53 CNNs layers (Darknet –53) stacked </a:t>
            </a:r>
            <a:endParaRPr lang="en-US" dirty="0">
              <a:latin typeface="Calibri" panose="020F0502020204030204"/>
              <a:cs typeface="Calibri" panose="020F0502020204030204"/>
            </a:endParaRPr>
          </a:p>
          <a:p>
            <a:pPr marL="285750" indent="-285750">
              <a:lnSpc>
                <a:spcPct val="150000"/>
              </a:lnSpc>
              <a:buFont typeface="Wingdings,Sans-Serif"/>
              <a:buChar char="§"/>
            </a:pPr>
            <a:r>
              <a:rPr lang="en-US" dirty="0">
                <a:solidFill>
                  <a:srgbClr val="002060"/>
                </a:solidFill>
                <a:latin typeface="Calibri" panose="020F0502020204030204"/>
                <a:cs typeface="Calibri" panose="020F0502020204030204"/>
              </a:rPr>
              <a:t>53 more layers producing</a:t>
            </a:r>
            <a:endParaRPr lang="en-US" dirty="0">
              <a:latin typeface="Calibri" panose="020F0502020204030204"/>
              <a:cs typeface="Calibri" panose="020F0502020204030204"/>
            </a:endParaRPr>
          </a:p>
          <a:p>
            <a:pPr marL="285750" indent="-285750">
              <a:lnSpc>
                <a:spcPct val="150000"/>
              </a:lnSpc>
              <a:buFont typeface="Wingdings,Sans-Serif"/>
              <a:buChar char="§"/>
            </a:pPr>
            <a:r>
              <a:rPr lang="en-US" dirty="0">
                <a:solidFill>
                  <a:srgbClr val="002060"/>
                </a:solidFill>
                <a:latin typeface="Calibri" panose="020F0502020204030204"/>
                <a:cs typeface="Calibri" panose="020F0502020204030204"/>
              </a:rPr>
              <a:t>106 layers of YOLO V3</a:t>
            </a:r>
            <a:endParaRPr lang="en-US" dirty="0">
              <a:cs typeface="Calibri" panose="020F0502020204030204" pitchFamily="34" charset="0"/>
            </a:endParaRPr>
          </a:p>
        </p:txBody>
      </p:sp>
      <p:sp>
        <p:nvSpPr>
          <p:cNvPr id="9" name="TextBox 8"/>
          <p:cNvSpPr txBox="1"/>
          <p:nvPr/>
        </p:nvSpPr>
        <p:spPr>
          <a:xfrm>
            <a:off x="4436580" y="725969"/>
            <a:ext cx="4090503" cy="1383665"/>
          </a:xfrm>
          <a:prstGeom prst="rect">
            <a:avLst/>
          </a:prstGeom>
          <a:noFill/>
          <a:ln>
            <a:solidFill>
              <a:schemeClr val="bg1">
                <a:lumMod val="85000"/>
              </a:schemeClr>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000" b="1" dirty="0">
                <a:solidFill>
                  <a:srgbClr val="002060"/>
                </a:solidFill>
                <a:latin typeface="Calibri" panose="020F0502020204030204"/>
                <a:cs typeface="Calibri" panose="020F0502020204030204"/>
              </a:rPr>
              <a:t>Darknet Framework </a:t>
            </a:r>
            <a:endParaRPr lang="en-US" sz="2000" dirty="0">
              <a:latin typeface="Calibri" panose="020F0502020204030204"/>
              <a:cs typeface="Calibri" panose="020F0502020204030204"/>
            </a:endParaRPr>
          </a:p>
          <a:p>
            <a:endParaRPr lang="en-US" sz="1000">
              <a:latin typeface="Calibri" panose="020F0502020204030204"/>
              <a:cs typeface="Calibri" panose="020F0502020204030204"/>
            </a:endParaRPr>
          </a:p>
          <a:p>
            <a:pPr marL="285750" indent="-285750">
              <a:lnSpc>
                <a:spcPct val="150000"/>
              </a:lnSpc>
              <a:buFont typeface="Wingdings,Sans-Serif"/>
              <a:buChar char="§"/>
            </a:pPr>
            <a:r>
              <a:rPr lang="en-US" dirty="0">
                <a:solidFill>
                  <a:srgbClr val="002060"/>
                </a:solidFill>
                <a:latin typeface="Calibri" panose="020F0502020204030204"/>
                <a:cs typeface="Calibri" panose="020F0502020204030204"/>
              </a:rPr>
              <a:t>Loads 106 Layers</a:t>
            </a:r>
            <a:endParaRPr lang="en-US" dirty="0">
              <a:latin typeface="Calibri" panose="020F0502020204030204"/>
              <a:cs typeface="Calibri" panose="020F0502020204030204"/>
            </a:endParaRPr>
          </a:p>
          <a:p>
            <a:pPr marL="285750" indent="-285750">
              <a:lnSpc>
                <a:spcPct val="150000"/>
              </a:lnSpc>
              <a:buFont typeface="Wingdings,Sans-Serif"/>
              <a:buChar char="§"/>
            </a:pPr>
            <a:r>
              <a:rPr lang="en-US" dirty="0">
                <a:solidFill>
                  <a:srgbClr val="002060"/>
                </a:solidFill>
                <a:latin typeface="Calibri" panose="020F0502020204030204"/>
                <a:cs typeface="Calibri" panose="020F0502020204030204"/>
              </a:rPr>
              <a:t>Detections at layers : </a:t>
            </a:r>
            <a:r>
              <a:rPr lang="en-US" b="1" dirty="0">
                <a:solidFill>
                  <a:srgbClr val="002060"/>
                </a:solidFill>
                <a:latin typeface="Calibri" panose="020F0502020204030204"/>
                <a:cs typeface="Calibri" panose="020F0502020204030204"/>
              </a:rPr>
              <a:t>82, 94 and 106</a:t>
            </a:r>
            <a:endParaRPr lang="en-US" b="1" dirty="0">
              <a:solidFill>
                <a:srgbClr val="002060"/>
              </a:solidFill>
              <a:latin typeface="Calibri" panose="020F0502020204030204"/>
              <a:cs typeface="Calibri" panose="020F0502020204030204"/>
            </a:endParaRPr>
          </a:p>
        </p:txBody>
      </p:sp>
      <p:sp>
        <p:nvSpPr>
          <p:cNvPr id="11" name="TextBox 10"/>
          <p:cNvSpPr txBox="1"/>
          <p:nvPr/>
        </p:nvSpPr>
        <p:spPr>
          <a:xfrm>
            <a:off x="206237" y="2337628"/>
            <a:ext cx="8320155" cy="2077492"/>
          </a:xfrm>
          <a:prstGeom prst="rect">
            <a:avLst/>
          </a:prstGeom>
          <a:noFill/>
          <a:ln>
            <a:solidFill>
              <a:schemeClr val="bg1">
                <a:lumMod val="85000"/>
              </a:schemeClr>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000" b="1" dirty="0">
                <a:solidFill>
                  <a:srgbClr val="002060"/>
                </a:solidFill>
                <a:latin typeface="Calibri" panose="020F0502020204030204"/>
                <a:cs typeface="Calibri" panose="020F0502020204030204"/>
              </a:rPr>
              <a:t>Improvements &amp; Essential Elements</a:t>
            </a:r>
            <a:endParaRPr lang="en-US" sz="2000" dirty="0">
              <a:latin typeface="Calibri" panose="020F0502020204030204"/>
              <a:cs typeface="Calibri" panose="020F0502020204030204"/>
            </a:endParaRPr>
          </a:p>
          <a:p>
            <a:endParaRPr lang="en-US" sz="1000" dirty="0">
              <a:latin typeface="Calibri" panose="020F0502020204030204"/>
              <a:cs typeface="Calibri" panose="020F0502020204030204"/>
            </a:endParaRPr>
          </a:p>
          <a:p>
            <a:pPr marL="285750" indent="-285750">
              <a:lnSpc>
                <a:spcPct val="150000"/>
              </a:lnSpc>
              <a:buFont typeface="Wingdings,Sans-Serif"/>
              <a:buChar char="§"/>
            </a:pPr>
            <a:r>
              <a:rPr lang="en-US" dirty="0">
                <a:solidFill>
                  <a:srgbClr val="002060"/>
                </a:solidFill>
                <a:latin typeface="Calibri" panose="020F0502020204030204"/>
                <a:cs typeface="Calibri" panose="020F0502020204030204"/>
              </a:rPr>
              <a:t>Residual Blocks                                   </a:t>
            </a:r>
            <a:endParaRPr lang="en-US" dirty="0">
              <a:latin typeface="Calibri" panose="020F0502020204030204"/>
              <a:cs typeface="Calibri" panose="020F0502020204030204"/>
            </a:endParaRPr>
          </a:p>
          <a:p>
            <a:pPr marL="285750" indent="-285750">
              <a:lnSpc>
                <a:spcPct val="150000"/>
              </a:lnSpc>
              <a:buFont typeface="Wingdings,Sans-Serif"/>
              <a:buChar char="§"/>
            </a:pPr>
            <a:r>
              <a:rPr lang="en-US" dirty="0">
                <a:solidFill>
                  <a:srgbClr val="002060"/>
                </a:solidFill>
                <a:latin typeface="Calibri" panose="020F0502020204030204"/>
                <a:cs typeface="Calibri" panose="020F0502020204030204"/>
              </a:rPr>
              <a:t>Skip Connections</a:t>
            </a:r>
            <a:endParaRPr lang="en-US" dirty="0">
              <a:latin typeface="Calibri" panose="020F0502020204030204"/>
              <a:cs typeface="Calibri" panose="020F0502020204030204"/>
            </a:endParaRPr>
          </a:p>
          <a:p>
            <a:pPr marL="285750" indent="-285750">
              <a:lnSpc>
                <a:spcPct val="150000"/>
              </a:lnSpc>
              <a:buFont typeface="Wingdings,Sans-Serif"/>
              <a:buChar char="§"/>
            </a:pPr>
            <a:r>
              <a:rPr lang="en-US" dirty="0">
                <a:solidFill>
                  <a:srgbClr val="002060"/>
                </a:solidFill>
                <a:latin typeface="Calibri" panose="020F0502020204030204"/>
                <a:cs typeface="Calibri" panose="020F0502020204030204"/>
              </a:rPr>
              <a:t>Up-Sampling</a:t>
            </a:r>
            <a:endParaRPr lang="en-US" dirty="0">
              <a:latin typeface="Calibri" panose="020F0502020204030204"/>
              <a:cs typeface="Calibri" panose="020F0502020204030204"/>
            </a:endParaRPr>
          </a:p>
          <a:p>
            <a:endParaRPr lang="en-US" b="1" dirty="0">
              <a:solidFill>
                <a:srgbClr val="002060"/>
              </a:solidFill>
              <a:cs typeface="Calibri" panose="020F0502020204030204" pitchFamily="34" charset="0"/>
            </a:endParaRPr>
          </a:p>
        </p:txBody>
      </p:sp>
      <p:sp>
        <p:nvSpPr>
          <p:cNvPr id="12" name="TextBox 11"/>
          <p:cNvSpPr txBox="1"/>
          <p:nvPr/>
        </p:nvSpPr>
        <p:spPr>
          <a:xfrm>
            <a:off x="4611895" y="2878067"/>
            <a:ext cx="2743200" cy="115736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solidFill>
                  <a:srgbClr val="002060"/>
                </a:solidFill>
                <a:latin typeface="Calibri" panose="020F0502020204030204"/>
                <a:cs typeface="Calibri" panose="020F0502020204030204"/>
              </a:rPr>
              <a:t>CNN Layers followed by </a:t>
            </a:r>
            <a:endParaRPr lang="en-US" dirty="0">
              <a:latin typeface="Calibri" panose="020F0502020204030204"/>
              <a:cs typeface="Calibri" panose="020F0502020204030204"/>
            </a:endParaRPr>
          </a:p>
          <a:p>
            <a:pPr marL="285750" indent="-285750">
              <a:lnSpc>
                <a:spcPct val="150000"/>
              </a:lnSpc>
              <a:buFont typeface="Wingdings,Sans-Serif"/>
              <a:buChar char="§"/>
            </a:pPr>
            <a:r>
              <a:rPr lang="en-US" dirty="0">
                <a:solidFill>
                  <a:srgbClr val="002060"/>
                </a:solidFill>
                <a:latin typeface="Calibri" panose="020F0502020204030204"/>
                <a:cs typeface="Calibri" panose="020F0502020204030204"/>
              </a:rPr>
              <a:t>Batch Normalization</a:t>
            </a:r>
            <a:endParaRPr lang="en-US" dirty="0">
              <a:latin typeface="Calibri" panose="020F0502020204030204"/>
              <a:cs typeface="Calibri" panose="020F0502020204030204"/>
            </a:endParaRPr>
          </a:p>
          <a:p>
            <a:pPr marL="285750" indent="-285750">
              <a:lnSpc>
                <a:spcPct val="150000"/>
              </a:lnSpc>
              <a:buFont typeface="Wingdings,Sans-Serif"/>
              <a:buChar char="§"/>
            </a:pPr>
            <a:r>
              <a:rPr lang="en-US" dirty="0">
                <a:solidFill>
                  <a:srgbClr val="002060"/>
                </a:solidFill>
                <a:latin typeface="Calibri" panose="020F0502020204030204"/>
                <a:cs typeface="Calibri" panose="020F0502020204030204"/>
              </a:rPr>
              <a:t>Leaky </a:t>
            </a:r>
            <a:r>
              <a:rPr lang="en-US" dirty="0" err="1">
                <a:solidFill>
                  <a:srgbClr val="002060"/>
                </a:solidFill>
                <a:latin typeface="Calibri" panose="020F0502020204030204"/>
                <a:cs typeface="Calibri" panose="020F0502020204030204"/>
              </a:rPr>
              <a:t>ReLU</a:t>
            </a:r>
            <a:endParaRPr lang="en-US" dirty="0" err="1"/>
          </a:p>
        </p:txBody>
      </p:sp>
      <p:sp>
        <p:nvSpPr>
          <p:cNvPr id="15" name="TextBox 1"/>
          <p:cNvSpPr txBox="1"/>
          <p:nvPr/>
        </p:nvSpPr>
        <p:spPr>
          <a:xfrm>
            <a:off x="206236" y="4502150"/>
            <a:ext cx="8320154" cy="2061210"/>
          </a:xfrm>
          <a:prstGeom prst="rect">
            <a:avLst/>
          </a:prstGeom>
          <a:noFill/>
          <a:ln>
            <a:solidFill>
              <a:schemeClr val="bg1">
                <a:lumMod val="85000"/>
              </a:schemeClr>
            </a:solidFill>
          </a:ln>
        </p:spPr>
        <p:txBody>
          <a:bodyPr rot="0" spcFirstLastPara="0" vert="horz" wrap="square" lIns="91440" tIns="45720" rIns="91440" bIns="45720" numCol="1" spcCol="0" rtlCol="0" fromWordArt="0" anchor="t" anchorCtr="0" forceAA="0" compatLnSpc="1">
            <a:spAutoFit/>
          </a:bodyPr>
          <a:ls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algn="ctr"/>
            <a:r>
              <a:rPr lang="en-US" sz="2000" b="1" dirty="0">
                <a:solidFill>
                  <a:schemeClr val="accent6">
                    <a:lumMod val="75000"/>
                  </a:schemeClr>
                </a:solidFill>
                <a:latin typeface="Calibri" panose="020F0502020204030204"/>
                <a:cs typeface="Calibri" panose="020F0502020204030204"/>
              </a:rPr>
              <a:t>YOLO V3</a:t>
            </a:r>
            <a:endParaRPr lang="en-US" sz="2000" dirty="0">
              <a:solidFill>
                <a:schemeClr val="accent6">
                  <a:lumMod val="75000"/>
                </a:schemeClr>
              </a:solidFill>
              <a:cs typeface="Calibri" panose="020F0502020204030204" pitchFamily="34" charset="0"/>
            </a:endParaRPr>
          </a:p>
          <a:p>
            <a:pPr marL="285750" indent="-285750">
              <a:lnSpc>
                <a:spcPct val="150000"/>
              </a:lnSpc>
              <a:buFont typeface="Wingdings" panose="05000000000000000000"/>
              <a:buChar char="ü"/>
            </a:pPr>
            <a:r>
              <a:rPr lang="en-US" dirty="0">
                <a:solidFill>
                  <a:srgbClr val="002060"/>
                </a:solidFill>
                <a:latin typeface="Calibri" panose="020F0502020204030204"/>
                <a:cs typeface="Calibri" panose="020F0502020204030204"/>
              </a:rPr>
              <a:t>No Pooling layers ,Convolutional Layers instead</a:t>
            </a:r>
            <a:endParaRPr lang="en-US" dirty="0">
              <a:solidFill>
                <a:srgbClr val="002060"/>
              </a:solidFill>
              <a:cs typeface="Calibri" panose="020F0502020204030204"/>
            </a:endParaRPr>
          </a:p>
          <a:p>
            <a:pPr marL="285750" indent="-285750">
              <a:lnSpc>
                <a:spcPct val="150000"/>
              </a:lnSpc>
              <a:buFont typeface="Wingdings" panose="05000000000000000000"/>
              <a:buChar char="ü"/>
            </a:pPr>
            <a:r>
              <a:rPr lang="en-US" dirty="0">
                <a:solidFill>
                  <a:srgbClr val="002060"/>
                </a:solidFill>
                <a:latin typeface="Calibri" panose="020F0502020204030204"/>
                <a:cs typeface="Calibri" panose="020F0502020204030204"/>
              </a:rPr>
              <a:t>Prevents Loss of low-level features</a:t>
            </a:r>
            <a:endParaRPr lang="en-US" dirty="0">
              <a:solidFill>
                <a:srgbClr val="002060"/>
              </a:solidFill>
              <a:cs typeface="Calibri" panose="020F0502020204030204"/>
            </a:endParaRPr>
          </a:p>
          <a:p>
            <a:pPr marL="285750" indent="-285750">
              <a:lnSpc>
                <a:spcPct val="150000"/>
              </a:lnSpc>
              <a:buFont typeface="Wingdings" panose="05000000000000000000"/>
              <a:buChar char="ü"/>
            </a:pPr>
            <a:r>
              <a:rPr lang="en-US" dirty="0">
                <a:solidFill>
                  <a:srgbClr val="002060"/>
                </a:solidFill>
                <a:latin typeface="Calibri" panose="020F0502020204030204"/>
                <a:cs typeface="Calibri" panose="020F0502020204030204"/>
              </a:rPr>
              <a:t>Ability to detect small objects</a:t>
            </a:r>
            <a:endParaRPr lang="en-US" dirty="0">
              <a:solidFill>
                <a:srgbClr val="002060"/>
              </a:solidFill>
              <a:latin typeface="Calibri" panose="020F0502020204030204"/>
              <a:cs typeface="Calibri" panose="020F0502020204030204"/>
            </a:endParaRPr>
          </a:p>
          <a:p>
            <a:pPr marL="285750" indent="-285750">
              <a:lnSpc>
                <a:spcPct val="150000"/>
              </a:lnSpc>
              <a:buFont typeface="Wingdings" panose="05000000000000000000"/>
              <a:buChar char="ü"/>
            </a:pPr>
            <a:r>
              <a:rPr lang="en-US" dirty="0">
                <a:solidFill>
                  <a:srgbClr val="002060"/>
                </a:solidFill>
                <a:latin typeface="Calibri" panose="020F0502020204030204"/>
                <a:cs typeface="Calibri" panose="020F0502020204030204"/>
              </a:rPr>
              <a:t>Input Shape  &amp; Network's Input  -   ( n, 416, 416, 3)</a:t>
            </a:r>
            <a:endParaRPr lang="en-US" dirty="0">
              <a:solidFill>
                <a:srgbClr val="002060"/>
              </a:solidFill>
              <a:cs typeface="Calibri" panose="020F0502020204030204"/>
            </a:endParaRPr>
          </a:p>
        </p:txBody>
      </p:sp>
      <p:pic>
        <p:nvPicPr>
          <p:cNvPr id="2" name="Picture 7" descr="A picture containing text, receipt&#10;&#10;Description automatically generated"/>
          <p:cNvPicPr>
            <a:picLocks noChangeAspect="1"/>
          </p:cNvPicPr>
          <p:nvPr/>
        </p:nvPicPr>
        <p:blipFill>
          <a:blip r:embed="rId2"/>
          <a:stretch>
            <a:fillRect/>
          </a:stretch>
        </p:blipFill>
        <p:spPr>
          <a:xfrm>
            <a:off x="8247631" y="499821"/>
            <a:ext cx="3817495" cy="6326347"/>
          </a:xfrm>
          <a:prstGeom prst="rect">
            <a:avLst/>
          </a:prstGeom>
          <a:ln>
            <a:solidFill>
              <a:schemeClr val="bg1">
                <a:lumMod val="85000"/>
              </a:schemeClr>
            </a:solidFill>
          </a:ln>
        </p:spPr>
      </p:pic>
    </p:spTree>
  </p:cSld>
  <p:clrMapOvr>
    <a:overrideClrMapping bg1="lt1" tx1="dk1" bg2="lt2" tx2="dk2" accent1="accent1" accent2="accent2" accent3="accent3" accent4="accent4" accent5="accent5" accent6="accent6" hlink="hlink" folHlink="folHlink"/>
  </p:clrMapOvr>
  <p:transition advTm="3000"/>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110" y="-110"/>
            <a:ext cx="8300361"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cs typeface="Calibri" panose="020F0502020204030204" pitchFamily="34" charset="0"/>
                <a:sym typeface="+mn-ea"/>
              </a:rPr>
              <a:t>Yolov3 Network Architecture Deep Dive  </a:t>
            </a:r>
            <a:endParaRPr lang="en-IN" sz="2400" dirty="0">
              <a:solidFill>
                <a:schemeClr val="accent6">
                  <a:lumMod val="75000"/>
                </a:schemeClr>
              </a:solidFill>
              <a:cs typeface="Calibri" panose="020F0502020204030204" pitchFamily="34" charset="0"/>
              <a:sym typeface="+mn-ea"/>
            </a:endParaRPr>
          </a:p>
        </p:txBody>
      </p:sp>
      <p:sp>
        <p:nvSpPr>
          <p:cNvPr id="4" name="TextBox 3"/>
          <p:cNvSpPr txBox="1"/>
          <p:nvPr/>
        </p:nvSpPr>
        <p:spPr>
          <a:xfrm>
            <a:off x="0" y="533400"/>
            <a:ext cx="12118975" cy="6092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nSpc>
                <a:spcPct val="150000"/>
              </a:lnSpc>
              <a:buFont typeface="Wingdings" panose="05000000000000000000" charset="0"/>
              <a:buChar char="§"/>
            </a:pPr>
            <a:r>
              <a:rPr lang="en-US" sz="2000" dirty="0">
                <a:solidFill>
                  <a:srgbClr val="002060"/>
                </a:solidFill>
                <a:latin typeface="Calibri" panose="020F0502020204030204"/>
                <a:cs typeface="Calibri" panose="020F0502020204030204"/>
              </a:rPr>
              <a:t>Yolo V3 is an improvement over the previous two YOLO versions</a:t>
            </a:r>
            <a:r>
              <a:rPr lang="en-IN" altLang="en-US" sz="2000" dirty="0">
                <a:solidFill>
                  <a:srgbClr val="002060"/>
                </a:solidFill>
                <a:latin typeface="Calibri" panose="020F0502020204030204"/>
                <a:cs typeface="Calibri" panose="020F0502020204030204"/>
              </a:rPr>
              <a:t>.</a:t>
            </a:r>
            <a:endParaRPr lang="en-IN" altLang="en-US" sz="2000" dirty="0">
              <a:solidFill>
                <a:srgbClr val="002060"/>
              </a:solidFill>
              <a:latin typeface="Calibri" panose="020F0502020204030204"/>
              <a:cs typeface="Calibri" panose="020F0502020204030204"/>
            </a:endParaRPr>
          </a:p>
          <a:p>
            <a:pPr marL="342900" indent="-342900">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Yovo V3 model features multi-scale detection, a </a:t>
            </a:r>
            <a:r>
              <a:rPr lang="en-IN" altLang="en-US" sz="2000" b="1" i="1" dirty="0">
                <a:solidFill>
                  <a:srgbClr val="002060"/>
                </a:solidFill>
                <a:latin typeface="Calibri" panose="020F0502020204030204"/>
                <a:cs typeface="Calibri" panose="020F0502020204030204"/>
              </a:rPr>
              <a:t>strong feature extraction network</a:t>
            </a:r>
            <a:r>
              <a:rPr lang="en-IN" altLang="en-US" sz="2000" dirty="0">
                <a:solidFill>
                  <a:srgbClr val="002060"/>
                </a:solidFill>
                <a:latin typeface="Calibri" panose="020F0502020204030204"/>
                <a:cs typeface="Calibri" panose="020F0502020204030204"/>
              </a:rPr>
              <a:t> and </a:t>
            </a:r>
            <a:r>
              <a:rPr lang="en-IN" altLang="en-US" sz="2000" b="1" i="1" dirty="0">
                <a:solidFill>
                  <a:srgbClr val="002060"/>
                </a:solidFill>
                <a:latin typeface="Calibri" panose="020F0502020204030204"/>
                <a:cs typeface="Calibri" panose="020F0502020204030204"/>
              </a:rPr>
              <a:t>changes in loss function</a:t>
            </a:r>
            <a:r>
              <a:rPr lang="en-IN" altLang="en-US" sz="2000" dirty="0">
                <a:solidFill>
                  <a:srgbClr val="002060"/>
                </a:solidFill>
                <a:latin typeface="Calibri" panose="020F0502020204030204"/>
                <a:cs typeface="Calibri" panose="020F0502020204030204"/>
              </a:rPr>
              <a:t>.</a:t>
            </a:r>
            <a:endParaRPr lang="en-IN" altLang="en-US" sz="2000" dirty="0">
              <a:solidFill>
                <a:srgbClr val="002060"/>
              </a:solidFill>
              <a:latin typeface="Calibri" panose="020F0502020204030204"/>
              <a:cs typeface="Calibri" panose="020F0502020204030204"/>
            </a:endParaRPr>
          </a:p>
          <a:p>
            <a:pPr marL="342900" indent="-342900">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Network Architecture divided into two components -</a:t>
            </a:r>
            <a:endParaRPr lang="en-IN" altLang="en-US" sz="2000" dirty="0">
              <a:solidFill>
                <a:srgbClr val="002060"/>
              </a:solidFill>
              <a:latin typeface="Calibri" panose="020F0502020204030204"/>
              <a:cs typeface="Calibri" panose="020F0502020204030204"/>
            </a:endParaRPr>
          </a:p>
          <a:p>
            <a:pPr marL="800100" lvl="1" indent="-342900">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Feature Extractor </a:t>
            </a:r>
            <a:endParaRPr lang="en-IN" altLang="en-US" sz="2000" dirty="0">
              <a:solidFill>
                <a:srgbClr val="002060"/>
              </a:solidFill>
              <a:latin typeface="Calibri" panose="020F0502020204030204"/>
              <a:cs typeface="Calibri" panose="020F0502020204030204"/>
            </a:endParaRPr>
          </a:p>
          <a:p>
            <a:pPr marL="800100" lvl="1" indent="-342900">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Feature Detector (Multi-Scale Detector).</a:t>
            </a:r>
            <a:endParaRPr lang="en-IN" altLang="en-US" sz="2000" dirty="0">
              <a:solidFill>
                <a:srgbClr val="002060"/>
              </a:solidFill>
              <a:latin typeface="Calibri" panose="020F0502020204030204"/>
              <a:cs typeface="Calibri" panose="020F0502020204030204"/>
            </a:endParaRPr>
          </a:p>
          <a:p>
            <a:pPr lvl="1" algn="l">
              <a:lnSpc>
                <a:spcPct val="150000"/>
              </a:lnSpc>
            </a:pPr>
            <a:r>
              <a:rPr lang="en-IN" altLang="en-US" sz="2000" b="1" dirty="0">
                <a:solidFill>
                  <a:schemeClr val="accent6">
                    <a:lumMod val="75000"/>
                  </a:schemeClr>
                </a:solidFill>
                <a:latin typeface="Calibri" panose="020F0502020204030204"/>
                <a:cs typeface="Calibri" panose="020F0502020204030204"/>
              </a:rPr>
              <a:t>Feature Extractor</a:t>
            </a:r>
            <a:endParaRPr lang="en-IN" altLang="en-US" sz="2000" b="1" dirty="0">
              <a:solidFill>
                <a:schemeClr val="accent6">
                  <a:lumMod val="75000"/>
                </a:schemeClr>
              </a:solidFill>
              <a:latin typeface="Calibri" panose="020F0502020204030204"/>
              <a:cs typeface="Calibri" panose="020F0502020204030204"/>
            </a:endParaRPr>
          </a:p>
          <a:p>
            <a:pPr marL="800100" lvl="1" indent="-342900" algn="l">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Earlier YOLO versions have used Darknet-19 and YOLO v2 added 11 more layers to Darknet-19 to make it a 30-layer architecture.</a:t>
            </a:r>
            <a:endParaRPr lang="en-IN" altLang="en-US" sz="2000" dirty="0">
              <a:solidFill>
                <a:srgbClr val="002060"/>
              </a:solidFill>
              <a:latin typeface="Calibri" panose="020F0502020204030204"/>
              <a:cs typeface="Calibri" panose="020F0502020204030204"/>
            </a:endParaRPr>
          </a:p>
          <a:p>
            <a:pPr marL="800100" lvl="1" indent="-342900" algn="l">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Still, the algorithm faced a challenge while detecting small objects due to downsampling the input image.</a:t>
            </a:r>
            <a:endParaRPr lang="en-IN" altLang="en-US" sz="2000" dirty="0">
              <a:solidFill>
                <a:srgbClr val="002060"/>
              </a:solidFill>
              <a:latin typeface="Calibri" panose="020F0502020204030204"/>
              <a:cs typeface="Calibri" panose="020F0502020204030204"/>
            </a:endParaRPr>
          </a:p>
          <a:p>
            <a:pPr marL="800100" lvl="1" indent="-342900" algn="l">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YOLO v3 becomes a better architecture where the feature extractor used was a hybrid of YOLO v2 , Darknet-53 ( Pre-trainined Network) , and Residual Networks (ResNet).</a:t>
            </a:r>
            <a:endParaRPr lang="en-IN" altLang="en-US" sz="2000" dirty="0">
              <a:solidFill>
                <a:srgbClr val="002060"/>
              </a:solidFill>
              <a:latin typeface="Calibri" panose="020F0502020204030204"/>
              <a:cs typeface="Calibri" panose="020F0502020204030204"/>
            </a:endParaRPr>
          </a:p>
          <a:p>
            <a:pPr marL="800100" lvl="1" indent="-342900" algn="l">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The Darknet-53 network built with </a:t>
            </a:r>
            <a:r>
              <a:rPr lang="en-IN" altLang="en-US" sz="2000" b="1" i="1" dirty="0">
                <a:solidFill>
                  <a:srgbClr val="002060"/>
                </a:solidFill>
                <a:latin typeface="Calibri" panose="020F0502020204030204"/>
                <a:cs typeface="Calibri" panose="020F0502020204030204"/>
              </a:rPr>
              <a:t>consecutive 3x3 and 1x1 convolution layers</a:t>
            </a:r>
            <a:r>
              <a:rPr lang="en-IN" altLang="en-US" sz="2000" dirty="0">
                <a:solidFill>
                  <a:srgbClr val="002060"/>
                </a:solidFill>
                <a:latin typeface="Calibri" panose="020F0502020204030204"/>
                <a:cs typeface="Calibri" panose="020F0502020204030204"/>
              </a:rPr>
              <a:t> followed by a skip connection.</a:t>
            </a:r>
            <a:endParaRPr lang="en-US" dirty="0">
              <a:solidFill>
                <a:srgbClr val="002060"/>
              </a:solidFill>
              <a:latin typeface="Calibri" panose="020F0502020204030204"/>
              <a:cs typeface="Calibri" panose="020F0502020204030204"/>
            </a:endParaRPr>
          </a:p>
        </p:txBody>
      </p:sp>
    </p:spTree>
  </p:cSld>
  <p:clrMapOvr>
    <a:overrideClrMapping bg1="lt1" tx1="dk1" bg2="lt2" tx2="dk2" accent1="accent1" accent2="accent2" accent3="accent3" accent4="accent4" accent5="accent5" accent6="accent6" hlink="hlink" folHlink="folHlink"/>
  </p:clrMapOvr>
  <p:transition advTm="3000"/>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4" name="TextBox 3"/>
          <p:cNvSpPr txBox="1"/>
          <p:nvPr/>
        </p:nvSpPr>
        <p:spPr>
          <a:xfrm>
            <a:off x="76200" y="533400"/>
            <a:ext cx="8385810" cy="5723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nSpc>
                <a:spcPct val="150000"/>
              </a:lnSpc>
              <a:buFont typeface="Wingdings" panose="05000000000000000000" charset="0"/>
              <a:buChar char="§"/>
            </a:pPr>
            <a:r>
              <a:rPr sz="2000" dirty="0">
                <a:solidFill>
                  <a:srgbClr val="002060"/>
                </a:solidFill>
                <a:latin typeface="Calibri" panose="020F0502020204030204"/>
                <a:cs typeface="Calibri" panose="020F0502020204030204"/>
              </a:rPr>
              <a:t>The 53 layers of the darknet are further stacked with 53 more layers for </a:t>
            </a:r>
            <a:endParaRPr sz="2000" dirty="0">
              <a:solidFill>
                <a:srgbClr val="002060"/>
              </a:solidFill>
              <a:latin typeface="Calibri" panose="020F0502020204030204"/>
              <a:cs typeface="Calibri" panose="020F0502020204030204"/>
            </a:endParaRPr>
          </a:p>
          <a:p>
            <a:pPr>
              <a:lnSpc>
                <a:spcPct val="150000"/>
              </a:lnSpc>
              <a:buFont typeface="Wingdings" panose="05000000000000000000" charset="0"/>
            </a:pPr>
            <a:r>
              <a:rPr lang="en-IN" sz="2000" dirty="0">
                <a:solidFill>
                  <a:srgbClr val="002060"/>
                </a:solidFill>
                <a:latin typeface="Calibri" panose="020F0502020204030204"/>
                <a:cs typeface="Calibri" panose="020F0502020204030204"/>
              </a:rPr>
              <a:t>      </a:t>
            </a:r>
            <a:r>
              <a:rPr sz="2000" dirty="0">
                <a:solidFill>
                  <a:srgbClr val="002060"/>
                </a:solidFill>
                <a:latin typeface="Calibri" panose="020F0502020204030204"/>
                <a:cs typeface="Calibri" panose="020F0502020204030204"/>
              </a:rPr>
              <a:t>the detection head</a:t>
            </a:r>
            <a:r>
              <a:rPr lang="en-IN" sz="2000" dirty="0">
                <a:solidFill>
                  <a:srgbClr val="002060"/>
                </a:solidFill>
                <a:latin typeface="Calibri" panose="020F0502020204030204"/>
                <a:cs typeface="Calibri" panose="020F0502020204030204"/>
              </a:rPr>
              <a:t>.</a:t>
            </a:r>
            <a:endParaRPr lang="en-IN" sz="2000" dirty="0">
              <a:solidFill>
                <a:srgbClr val="002060"/>
              </a:solidFill>
              <a:latin typeface="Calibri" panose="020F0502020204030204"/>
              <a:cs typeface="Calibri" panose="020F0502020204030204"/>
            </a:endParaRPr>
          </a:p>
          <a:p>
            <a:pPr marL="342900" indent="-342900">
              <a:lnSpc>
                <a:spcPct val="150000"/>
              </a:lnSpc>
              <a:buFont typeface="Wingdings" panose="05000000000000000000" charset="0"/>
              <a:buChar char="§"/>
            </a:pPr>
            <a:r>
              <a:rPr sz="2000" dirty="0">
                <a:solidFill>
                  <a:srgbClr val="002060"/>
                </a:solidFill>
                <a:latin typeface="Calibri" panose="020F0502020204030204"/>
                <a:cs typeface="Calibri" panose="020F0502020204030204"/>
              </a:rPr>
              <a:t>YOLO v3 a total of a 106 layer fully convolutional underlying architecture.</a:t>
            </a:r>
            <a:endParaRPr sz="2000" dirty="0">
              <a:solidFill>
                <a:srgbClr val="002060"/>
              </a:solidFill>
              <a:latin typeface="Calibri" panose="020F0502020204030204"/>
              <a:cs typeface="Calibri" panose="020F0502020204030204"/>
            </a:endParaRPr>
          </a:p>
          <a:p>
            <a:pPr marL="342900" indent="-342900">
              <a:lnSpc>
                <a:spcPct val="150000"/>
              </a:lnSpc>
              <a:buFont typeface="Wingdings" panose="05000000000000000000" charset="0"/>
              <a:buChar char="§"/>
            </a:pPr>
            <a:r>
              <a:rPr lang="en-IN" sz="2000" dirty="0">
                <a:solidFill>
                  <a:srgbClr val="002060"/>
                </a:solidFill>
                <a:latin typeface="Calibri" panose="020F0502020204030204"/>
                <a:cs typeface="Calibri" panose="020F0502020204030204"/>
              </a:rPr>
              <a:t>Classification - The Average pool layer, 1000 fully connected layers, and a SoftMax activation function would be added.</a:t>
            </a:r>
            <a:endParaRPr lang="en-IN" sz="2000" dirty="0">
              <a:solidFill>
                <a:srgbClr val="002060"/>
              </a:solidFill>
              <a:latin typeface="Calibri" panose="020F0502020204030204"/>
              <a:cs typeface="Calibri" panose="020F0502020204030204"/>
            </a:endParaRPr>
          </a:p>
          <a:p>
            <a:pPr>
              <a:lnSpc>
                <a:spcPct val="150000"/>
              </a:lnSpc>
              <a:buFont typeface="Wingdings" panose="05000000000000000000" charset="0"/>
            </a:pPr>
            <a:r>
              <a:rPr lang="en-IN" sz="2400" i="1" dirty="0">
                <a:solidFill>
                  <a:srgbClr val="C00000"/>
                </a:solidFill>
                <a:latin typeface="Calibri" panose="020F0502020204030204"/>
                <a:cs typeface="Calibri" panose="020F0502020204030204"/>
              </a:rPr>
              <a:t>What is our aim here with YOLOv3 ?  </a:t>
            </a:r>
            <a:endParaRPr lang="en-IN" sz="2400" i="1" dirty="0">
              <a:solidFill>
                <a:srgbClr val="C00000"/>
              </a:solidFill>
              <a:latin typeface="Calibri" panose="020F0502020204030204"/>
              <a:cs typeface="Calibri" panose="020F0502020204030204"/>
            </a:endParaRPr>
          </a:p>
          <a:p>
            <a:pPr>
              <a:lnSpc>
                <a:spcPct val="150000"/>
              </a:lnSpc>
              <a:buFont typeface="Wingdings" panose="05000000000000000000" charset="0"/>
            </a:pPr>
            <a:r>
              <a:rPr lang="en-IN" sz="2000" i="1" dirty="0">
                <a:solidFill>
                  <a:srgbClr val="C00000"/>
                </a:solidFill>
                <a:latin typeface="Calibri" panose="020F0502020204030204"/>
                <a:cs typeface="Calibri" panose="020F0502020204030204"/>
              </a:rPr>
              <a:t>	</a:t>
            </a:r>
            <a:r>
              <a:rPr lang="en-IN" sz="2000" b="1" dirty="0">
                <a:gradFill>
                  <a:gsLst>
                    <a:gs pos="0">
                      <a:srgbClr val="14CD68"/>
                    </a:gs>
                    <a:gs pos="100000">
                      <a:srgbClr val="035C7D"/>
                    </a:gs>
                  </a:gsLst>
                  <a:lin scaled="0"/>
                </a:gradFill>
                <a:latin typeface="Calibri" panose="020F0502020204030204"/>
                <a:cs typeface="Calibri" panose="020F0502020204030204"/>
              </a:rPr>
              <a:t>Detect the classes along with the locations</a:t>
            </a:r>
            <a:endParaRPr lang="en-IN" sz="1600" dirty="0">
              <a:gradFill>
                <a:gsLst>
                  <a:gs pos="0">
                    <a:srgbClr val="14CD68"/>
                  </a:gs>
                  <a:gs pos="100000">
                    <a:srgbClr val="035C7D"/>
                  </a:gs>
                </a:gsLst>
                <a:lin scaled="0"/>
              </a:gradFill>
              <a:latin typeface="Calibri" panose="020F0502020204030204"/>
              <a:cs typeface="Calibri" panose="020F0502020204030204"/>
            </a:endParaRPr>
          </a:p>
          <a:p>
            <a:pPr marL="342900" indent="-342900">
              <a:lnSpc>
                <a:spcPct val="150000"/>
              </a:lnSpc>
              <a:buFont typeface="Wingdings" panose="05000000000000000000" charset="0"/>
              <a:buChar char="§"/>
            </a:pPr>
            <a:r>
              <a:rPr lang="en-IN" sz="2000" dirty="0">
                <a:solidFill>
                  <a:srgbClr val="002060"/>
                </a:solidFill>
                <a:latin typeface="Calibri" panose="020F0502020204030204"/>
                <a:cs typeface="Calibri" panose="020F0502020204030204"/>
              </a:rPr>
              <a:t>Hence appending a detection head to the extractor. ( Multi-scale detection head).</a:t>
            </a:r>
            <a:endParaRPr lang="en-IN" sz="2000" dirty="0">
              <a:solidFill>
                <a:srgbClr val="002060"/>
              </a:solidFill>
              <a:latin typeface="Calibri" panose="020F0502020204030204"/>
              <a:cs typeface="Calibri" panose="020F0502020204030204"/>
            </a:endParaRPr>
          </a:p>
          <a:p>
            <a:pPr marL="342900" indent="-342900">
              <a:lnSpc>
                <a:spcPct val="150000"/>
              </a:lnSpc>
              <a:buFont typeface="Wingdings" panose="05000000000000000000" charset="0"/>
              <a:buChar char="§"/>
            </a:pPr>
            <a:r>
              <a:rPr lang="en-IN" sz="2000" dirty="0">
                <a:solidFill>
                  <a:srgbClr val="002060"/>
                </a:solidFill>
                <a:latin typeface="Calibri" panose="020F0502020204030204"/>
                <a:cs typeface="Calibri" panose="020F0502020204030204"/>
              </a:rPr>
              <a:t>We would need to extract features at many scales because the detection head is a multi-scale detection head.</a:t>
            </a:r>
            <a:endParaRPr lang="en-IN" sz="2000" dirty="0">
              <a:solidFill>
                <a:srgbClr val="002060"/>
              </a:solidFill>
              <a:latin typeface="Calibri" panose="020F0502020204030204"/>
              <a:cs typeface="Calibri" panose="020F0502020204030204"/>
            </a:endParaRPr>
          </a:p>
          <a:p>
            <a:pPr lvl="1">
              <a:lnSpc>
                <a:spcPct val="150000"/>
              </a:lnSpc>
              <a:buFont typeface="Wingdings" panose="05000000000000000000" charset="0"/>
            </a:pPr>
            <a:endParaRPr lang="en-IN" sz="2000" i="1" dirty="0">
              <a:solidFill>
                <a:srgbClr val="C00000"/>
              </a:solidFill>
              <a:latin typeface="Calibri" panose="020F0502020204030204"/>
              <a:cs typeface="Calibri" panose="020F0502020204030204"/>
            </a:endParaRPr>
          </a:p>
        </p:txBody>
      </p:sp>
      <p:pic>
        <p:nvPicPr>
          <p:cNvPr id="5" name="Picture 7" descr="A picture containing text, receipt&#10;&#10;Description automatically generated"/>
          <p:cNvPicPr>
            <a:picLocks noChangeAspect="1"/>
          </p:cNvPicPr>
          <p:nvPr/>
        </p:nvPicPr>
        <p:blipFill>
          <a:blip r:embed="rId2"/>
          <a:stretch>
            <a:fillRect/>
          </a:stretch>
        </p:blipFill>
        <p:spPr>
          <a:xfrm>
            <a:off x="8567420" y="499745"/>
            <a:ext cx="3497580" cy="6326505"/>
          </a:xfrm>
          <a:prstGeom prst="rect">
            <a:avLst/>
          </a:prstGeom>
          <a:ln>
            <a:solidFill>
              <a:schemeClr val="bg1">
                <a:lumMod val="85000"/>
              </a:schemeClr>
            </a:solidFill>
          </a:ln>
        </p:spPr>
      </p:pic>
    </p:spTree>
  </p:cSld>
  <p:clrMapOvr>
    <a:overrideClrMapping bg1="lt1" tx1="dk1" bg2="lt2" tx2="dk2" accent1="accent1" accent2="accent2" accent3="accent3" accent4="accent4" accent5="accent5" accent6="accent6" hlink="hlink" folHlink="folHlink"/>
  </p:clrMapOvr>
  <p:transition advTm="3000"/>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4" name="TextBox 3"/>
          <p:cNvSpPr txBox="1"/>
          <p:nvPr/>
        </p:nvSpPr>
        <p:spPr>
          <a:xfrm>
            <a:off x="0" y="152400"/>
            <a:ext cx="12118975" cy="1938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Multi-scale Feature Extractor for a 416x416 image.</a:t>
            </a:r>
            <a:endParaRPr lang="en-IN" altLang="en-US" sz="2000" dirty="0">
              <a:solidFill>
                <a:srgbClr val="002060"/>
              </a:solidFill>
              <a:latin typeface="Calibri" panose="020F0502020204030204"/>
              <a:cs typeface="Calibri" panose="020F0502020204030204"/>
            </a:endParaRPr>
          </a:p>
          <a:p>
            <a:pPr marL="342900" indent="-342900">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A stride of a layer is defined as the ratio by which it downsamples the input, and hence the three scales in our case would be 52x52, 26x26, and 13x13.</a:t>
            </a:r>
            <a:endParaRPr lang="en-IN" altLang="en-US" sz="2000" dirty="0">
              <a:solidFill>
                <a:srgbClr val="002060"/>
              </a:solidFill>
              <a:latin typeface="Calibri" panose="020F0502020204030204"/>
              <a:cs typeface="Calibri" panose="020F0502020204030204"/>
            </a:endParaRPr>
          </a:p>
          <a:p>
            <a:pPr marL="342900" indent="-342900">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13x13 used for larger objects and 26x26 and 52x52 would be used for medium and smaller objects.</a:t>
            </a:r>
            <a:endParaRPr lang="en-IN" altLang="en-US" sz="2000" dirty="0">
              <a:solidFill>
                <a:srgbClr val="002060"/>
              </a:solidFill>
              <a:latin typeface="Calibri" panose="020F0502020204030204"/>
              <a:cs typeface="Calibri" panose="020F0502020204030204"/>
            </a:endParaRPr>
          </a:p>
        </p:txBody>
      </p:sp>
      <p:graphicFrame>
        <p:nvGraphicFramePr>
          <p:cNvPr id="7" name="Object 6"/>
          <p:cNvGraphicFramePr/>
          <p:nvPr/>
        </p:nvGraphicFramePr>
        <p:xfrm>
          <a:off x="0" y="2218055"/>
          <a:ext cx="12118975" cy="4590415"/>
        </p:xfrm>
        <a:graphic>
          <a:graphicData uri="http://schemas.openxmlformats.org/presentationml/2006/ole">
            <mc:AlternateContent xmlns:mc="http://schemas.openxmlformats.org/markup-compatibility/2006">
              <mc:Choice xmlns:v="urn:schemas-microsoft-com:vml" Requires="v">
                <p:oleObj spid="_x0000_s8" name="" r:id="rId2" imgW="10607040" imgH="4366260" progId="Paint.Picture">
                  <p:embed/>
                </p:oleObj>
              </mc:Choice>
              <mc:Fallback>
                <p:oleObj name="" r:id="rId2" imgW="10607040" imgH="4366260" progId="Paint.Picture">
                  <p:embed/>
                  <p:pic>
                    <p:nvPicPr>
                      <p:cNvPr id="0" name="Picture 7"/>
                      <p:cNvPicPr/>
                      <p:nvPr/>
                    </p:nvPicPr>
                    <p:blipFill>
                      <a:blip r:embed="rId3"/>
                      <a:stretch>
                        <a:fillRect/>
                      </a:stretch>
                    </p:blipFill>
                    <p:spPr>
                      <a:xfrm>
                        <a:off x="0" y="2218055"/>
                        <a:ext cx="12118975" cy="4590415"/>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advTm="3000"/>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0" y="0"/>
            <a:ext cx="2773680" cy="398780"/>
          </a:xfrm>
          <a:prstGeom prst="rect">
            <a:avLst/>
          </a:prstGeom>
          <a:noFill/>
        </p:spPr>
        <p:txBody>
          <a:bodyPr wrap="square" lIns="91440" tIns="45720" rIns="91440" bIns="45720" rtlCol="0" anchor="t">
            <a:spAutoFit/>
          </a:bodyPr>
          <a:lstStyle/>
          <a:p>
            <a:r>
              <a:rPr lang="en-IN" sz="2000" b="1" dirty="0">
                <a:solidFill>
                  <a:schemeClr val="accent6">
                    <a:lumMod val="75000"/>
                  </a:schemeClr>
                </a:solidFill>
                <a:cs typeface="Calibri" panose="020F0502020204030204" pitchFamily="34" charset="0"/>
                <a:sym typeface="+mn-ea"/>
              </a:rPr>
              <a:t>Multi-scale detector </a:t>
            </a:r>
            <a:endParaRPr lang="en-IN" sz="2000" b="1" dirty="0">
              <a:solidFill>
                <a:schemeClr val="accent6">
                  <a:lumMod val="75000"/>
                </a:schemeClr>
              </a:solidFill>
              <a:cs typeface="Calibri" panose="020F0502020204030204" pitchFamily="34" charset="0"/>
              <a:sym typeface="+mn-ea"/>
            </a:endParaRPr>
          </a:p>
        </p:txBody>
      </p:sp>
      <p:sp>
        <p:nvSpPr>
          <p:cNvPr id="4" name="TextBox 3"/>
          <p:cNvSpPr txBox="1"/>
          <p:nvPr/>
        </p:nvSpPr>
        <p:spPr>
          <a:xfrm>
            <a:off x="34290" y="457200"/>
            <a:ext cx="11969750" cy="10147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nSpc>
                <a:spcPct val="150000"/>
              </a:lnSpc>
              <a:buFont typeface="Wingdings" panose="05000000000000000000" charset="0"/>
              <a:buChar char="§"/>
            </a:pPr>
            <a:r>
              <a:rPr lang="en-IN" altLang="en-US" sz="2000" dirty="0">
                <a:solidFill>
                  <a:srgbClr val="002060"/>
                </a:solidFill>
                <a:latin typeface="Calibri" panose="020F0502020204030204"/>
                <a:cs typeface="Calibri" panose="020F0502020204030204"/>
              </a:rPr>
              <a:t>Application of 1x1 detection kernels on feature maps of three different sizes at three distinct locations as shown in below network architecture. The shape of the kernel is</a:t>
            </a:r>
            <a:r>
              <a:rPr lang="en-IN" altLang="en-US" sz="2000" b="1" i="1" dirty="0">
                <a:gradFill>
                  <a:gsLst>
                    <a:gs pos="0">
                      <a:srgbClr val="14CD68"/>
                    </a:gs>
                    <a:gs pos="100000">
                      <a:srgbClr val="035C7D"/>
                    </a:gs>
                  </a:gsLst>
                  <a:lin scaled="0"/>
                </a:gradFill>
                <a:latin typeface="Calibri" panose="020F0502020204030204"/>
                <a:cs typeface="Calibri" panose="020F0502020204030204"/>
              </a:rPr>
              <a:t> </a:t>
            </a:r>
            <a:r>
              <a:rPr lang="en-IN" altLang="en-US" sz="2000" b="1" i="1" dirty="0">
                <a:gradFill>
                  <a:gsLst>
                    <a:gs pos="0">
                      <a:srgbClr val="007BD3"/>
                    </a:gs>
                    <a:gs pos="100000">
                      <a:srgbClr val="034373"/>
                    </a:gs>
                  </a:gsLst>
                  <a:lin scaled="0"/>
                </a:gradFill>
                <a:latin typeface="Calibri" panose="020F0502020204030204"/>
                <a:cs typeface="Calibri" panose="020F0502020204030204"/>
              </a:rPr>
              <a:t>1x1x(B*(5+C)).</a:t>
            </a:r>
            <a:endParaRPr lang="en-IN" altLang="en-US" sz="2000" dirty="0">
              <a:solidFill>
                <a:srgbClr val="002060"/>
              </a:solidFill>
              <a:latin typeface="Calibri" panose="020F0502020204030204"/>
              <a:cs typeface="Calibri" panose="020F0502020204030204"/>
            </a:endParaRPr>
          </a:p>
        </p:txBody>
      </p:sp>
      <p:grpSp>
        <p:nvGrpSpPr>
          <p:cNvPr id="6" name="Group 5"/>
          <p:cNvGrpSpPr/>
          <p:nvPr/>
        </p:nvGrpSpPr>
        <p:grpSpPr>
          <a:xfrm>
            <a:off x="200025" y="1901825"/>
            <a:ext cx="11803380" cy="4835799"/>
            <a:chOff x="594" y="2323"/>
            <a:chExt cx="18011" cy="8292"/>
          </a:xfrm>
        </p:grpSpPr>
        <p:pic>
          <p:nvPicPr>
            <p:cNvPr id="2" name="Picture 3"/>
            <p:cNvPicPr>
              <a:picLocks noChangeAspect="1"/>
            </p:cNvPicPr>
            <p:nvPr/>
          </p:nvPicPr>
          <p:blipFill>
            <a:blip r:embed="rId2"/>
            <a:stretch>
              <a:fillRect/>
            </a:stretch>
          </p:blipFill>
          <p:spPr>
            <a:xfrm>
              <a:off x="594" y="2323"/>
              <a:ext cx="18011" cy="8236"/>
            </a:xfrm>
            <a:prstGeom prst="rect">
              <a:avLst/>
            </a:prstGeom>
            <a:ln>
              <a:solidFill>
                <a:schemeClr val="bg1">
                  <a:lumMod val="85000"/>
                </a:schemeClr>
              </a:solidFill>
            </a:ln>
          </p:spPr>
        </p:pic>
        <p:sp>
          <p:nvSpPr>
            <p:cNvPr id="5" name="Text Box 4"/>
            <p:cNvSpPr txBox="1"/>
            <p:nvPr/>
          </p:nvSpPr>
          <p:spPr>
            <a:xfrm>
              <a:off x="594" y="9931"/>
              <a:ext cx="5524" cy="684"/>
            </a:xfrm>
            <a:prstGeom prst="rect">
              <a:avLst/>
            </a:prstGeom>
            <a:noFill/>
          </p:spPr>
          <p:txBody>
            <a:bodyPr wrap="square" rtlCol="0" anchor="t">
              <a:spAutoFit/>
            </a:bodyPr>
            <a:p>
              <a:r>
                <a:rPr lang="en-US" sz="2000" i="1">
                  <a:gradFill>
                    <a:gsLst>
                      <a:gs pos="0">
                        <a:srgbClr val="012D86"/>
                      </a:gs>
                      <a:gs pos="100000">
                        <a:srgbClr val="0E2557"/>
                      </a:gs>
                    </a:gsLst>
                    <a:lin scaled="0"/>
                  </a:gradFill>
                </a:rPr>
                <a:t>Complete Network Architecture</a:t>
              </a:r>
              <a:endParaRPr lang="en-US" sz="2000" i="1">
                <a:gradFill>
                  <a:gsLst>
                    <a:gs pos="0">
                      <a:srgbClr val="012D86"/>
                    </a:gs>
                    <a:gs pos="100000">
                      <a:srgbClr val="0E2557"/>
                    </a:gs>
                  </a:gsLst>
                  <a:lin scaled="0"/>
                </a:gradFill>
              </a:endParaRPr>
            </a:p>
          </p:txBody>
        </p:sp>
      </p:grpSp>
    </p:spTree>
  </p:cSld>
  <p:clrMapOvr>
    <a:overrideClrMapping bg1="lt1" tx1="dk1" bg2="lt2" tx2="dk2" accent1="accent1" accent2="accent2" accent3="accent3" accent4="accent4" accent5="accent5" accent6="accent6" hlink="hlink" folHlink="folHlink"/>
  </p:clrMapOvr>
  <p:transition advTm="3000"/>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0" name="Group 49"/>
          <p:cNvGrpSpPr/>
          <p:nvPr/>
        </p:nvGrpSpPr>
        <p:grpSpPr>
          <a:xfrm>
            <a:off x="304800" y="-164465"/>
            <a:ext cx="11881485" cy="6485255"/>
            <a:chOff x="624" y="240"/>
            <a:chExt cx="18457" cy="10388"/>
          </a:xfrm>
        </p:grpSpPr>
        <p:sp>
          <p:nvSpPr>
            <p:cNvPr id="4" name="Rectangle 3"/>
            <p:cNvSpPr/>
            <p:nvPr/>
          </p:nvSpPr>
          <p:spPr>
            <a:xfrm>
              <a:off x="18908" y="10398"/>
              <a:ext cx="173" cy="23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2</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pic>
          <p:nvPicPr>
            <p:cNvPr id="1026" name="Picture 1"/>
            <p:cNvPicPr>
              <a:picLocks noChangeAspect="1"/>
            </p:cNvPicPr>
            <p:nvPr/>
          </p:nvPicPr>
          <p:blipFill>
            <a:blip r:embed="rId1"/>
            <a:stretch>
              <a:fillRect/>
            </a:stretch>
          </p:blipFill>
          <p:spPr>
            <a:xfrm>
              <a:off x="15000" y="240"/>
              <a:ext cx="3975" cy="507"/>
            </a:xfrm>
            <a:prstGeom prst="rect">
              <a:avLst/>
            </a:prstGeom>
            <a:noFill/>
            <a:ln w="9525">
              <a:noFill/>
            </a:ln>
          </p:spPr>
        </p:pic>
        <p:grpSp>
          <p:nvGrpSpPr>
            <p:cNvPr id="8" name="Group 7"/>
            <p:cNvGrpSpPr/>
            <p:nvPr/>
          </p:nvGrpSpPr>
          <p:grpSpPr>
            <a:xfrm>
              <a:off x="624" y="747"/>
              <a:ext cx="936" cy="1324"/>
              <a:chOff x="624" y="747"/>
              <a:chExt cx="936" cy="1324"/>
            </a:xfrm>
          </p:grpSpPr>
          <p:cxnSp>
            <p:nvCxnSpPr>
              <p:cNvPr id="299" name="Google Shape;299;p2"/>
              <p:cNvCxnSpPr/>
              <p:nvPr/>
            </p:nvCxnSpPr>
            <p:spPr>
              <a:xfrm>
                <a:off x="1560" y="747"/>
                <a:ext cx="0" cy="1324"/>
              </a:xfrm>
              <a:prstGeom prst="straightConnector1">
                <a:avLst/>
              </a:prstGeom>
              <a:ln>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7" name="Rectangles 6"/>
              <p:cNvSpPr/>
              <p:nvPr/>
            </p:nvSpPr>
            <p:spPr>
              <a:xfrm>
                <a:off x="624" y="840"/>
                <a:ext cx="936" cy="935"/>
              </a:xfrm>
              <a:prstGeom prst="rect">
                <a:avLst/>
              </a:prstGeom>
              <a:noFill/>
              <a:ln>
                <a:noFill/>
              </a:ln>
            </p:spPr>
            <p:txBody>
              <a:bodyPr wrap="square" lIns="91440" tIns="45720" rIns="91440" bIns="45720" rtlCol="0" anchor="t">
                <a:spAutoFit/>
              </a:bodyPr>
              <a:lstStyle/>
              <a:p>
                <a:pPr algn="ctr"/>
                <a:r>
                  <a:rPr lang="en-IN" altLang="en-US" sz="3200" b="1" dirty="0">
                    <a:solidFill>
                      <a:schemeClr val="accent6">
                        <a:lumMod val="75000"/>
                      </a:schemeClr>
                    </a:solidFill>
                    <a:effectLst>
                      <a:outerShdw blurRad="38100" dist="19050" dir="2700000" algn="tl" rotWithShape="0">
                        <a:schemeClr val="dk1">
                          <a:alpha val="40000"/>
                        </a:schemeClr>
                      </a:outerShdw>
                    </a:effectLst>
                    <a:latin typeface="Calibri" panose="020F0502020204030204"/>
                    <a:cs typeface="Calibri" panose="020F0502020204030204"/>
                  </a:rPr>
                  <a:t>01</a:t>
                </a:r>
                <a:endParaRPr lang="en-IN" altLang="en-US" sz="3200" b="1" dirty="0">
                  <a:solidFill>
                    <a:schemeClr val="accent6">
                      <a:lumMod val="75000"/>
                    </a:schemeClr>
                  </a:solidFill>
                  <a:effectLst>
                    <a:outerShdw blurRad="38100" dist="19050" dir="2700000" algn="tl" rotWithShape="0">
                      <a:schemeClr val="dk1">
                        <a:alpha val="40000"/>
                      </a:schemeClr>
                    </a:outerShdw>
                  </a:effectLst>
                  <a:latin typeface="Calibri" panose="020F0502020204030204"/>
                  <a:cs typeface="Calibri" panose="020F0502020204030204"/>
                </a:endParaRPr>
              </a:p>
            </p:txBody>
          </p:sp>
        </p:grpSp>
        <p:grpSp>
          <p:nvGrpSpPr>
            <p:cNvPr id="19" name="Group 18"/>
            <p:cNvGrpSpPr/>
            <p:nvPr/>
          </p:nvGrpSpPr>
          <p:grpSpPr>
            <a:xfrm>
              <a:off x="1560" y="2502"/>
              <a:ext cx="13495" cy="1489"/>
              <a:chOff x="600" y="582"/>
              <a:chExt cx="13495" cy="1489"/>
            </a:xfrm>
          </p:grpSpPr>
          <p:sp>
            <p:nvSpPr>
              <p:cNvPr id="20" name="Text Box 19"/>
              <p:cNvSpPr txBox="1"/>
              <p:nvPr/>
            </p:nvSpPr>
            <p:spPr>
              <a:xfrm>
                <a:off x="1680" y="582"/>
                <a:ext cx="12415" cy="1329"/>
              </a:xfrm>
              <a:prstGeom prst="rect">
                <a:avLst/>
              </a:prstGeom>
              <a:noFill/>
            </p:spPr>
            <p:txBody>
              <a:bodyPr wrap="square" rtlCol="0">
                <a:spAutoFit/>
              </a:bodyPr>
              <a:lstStyle/>
              <a:p>
                <a:r>
                  <a:rPr lang="en-IN" sz="2400" dirty="0">
                    <a:sym typeface="+mn-ea"/>
                  </a:rPr>
                  <a:t>Related Work &amp; Summary of Research Papers</a:t>
                </a:r>
                <a:endParaRPr lang="en-IN" sz="3200" dirty="0">
                  <a:sym typeface="+mn-ea"/>
                </a:endParaRPr>
              </a:p>
              <a:p>
                <a:pPr marL="0" lvl="0" indent="0" algn="l" rtl="0">
                  <a:lnSpc>
                    <a:spcPct val="100000"/>
                  </a:lnSpc>
                  <a:spcBef>
                    <a:spcPts val="0"/>
                  </a:spcBef>
                  <a:spcAft>
                    <a:spcPts val="1600"/>
                  </a:spcAft>
                  <a:buSzPts val="1200"/>
                  <a:buNone/>
                </a:pPr>
                <a:r>
                  <a:rPr lang="en-IN" sz="2400" dirty="0">
                    <a:sym typeface="+mn-ea"/>
                  </a:rPr>
                  <a:t>      </a:t>
                </a:r>
                <a:r>
                  <a:rPr lang="en-GB" sz="2000" i="1">
                    <a:sym typeface="+mn-ea"/>
                  </a:rPr>
                  <a:t>State-of-the-art Object Detection Models and Datasets </a:t>
                </a:r>
                <a:endParaRPr lang="en-GB" sz="2000" i="1" dirty="0">
                  <a:sym typeface="+mn-ea"/>
                </a:endParaRPr>
              </a:p>
            </p:txBody>
          </p:sp>
          <p:grpSp>
            <p:nvGrpSpPr>
              <p:cNvPr id="21" name="Group 20"/>
              <p:cNvGrpSpPr/>
              <p:nvPr/>
            </p:nvGrpSpPr>
            <p:grpSpPr>
              <a:xfrm>
                <a:off x="600" y="747"/>
                <a:ext cx="936" cy="1324"/>
                <a:chOff x="624" y="747"/>
                <a:chExt cx="936" cy="1324"/>
              </a:xfrm>
            </p:grpSpPr>
            <p:cxnSp>
              <p:nvCxnSpPr>
                <p:cNvPr id="22" name="Google Shape;299;p2"/>
                <p:cNvCxnSpPr/>
                <p:nvPr/>
              </p:nvCxnSpPr>
              <p:spPr>
                <a:xfrm>
                  <a:off x="1560" y="747"/>
                  <a:ext cx="0" cy="1324"/>
                </a:xfrm>
                <a:prstGeom prst="straightConnector1">
                  <a:avLst/>
                </a:prstGeom>
                <a:ln>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23" name="Rectangles 22"/>
                <p:cNvSpPr/>
                <p:nvPr/>
              </p:nvSpPr>
              <p:spPr>
                <a:xfrm>
                  <a:off x="624" y="840"/>
                  <a:ext cx="936" cy="935"/>
                </a:xfrm>
                <a:prstGeom prst="rect">
                  <a:avLst/>
                </a:prstGeom>
                <a:noFill/>
                <a:ln>
                  <a:noFill/>
                </a:ln>
              </p:spPr>
              <p:txBody>
                <a:bodyPr wrap="square" lIns="91440" tIns="45720" rIns="91440" bIns="45720" rtlCol="0" anchor="t">
                  <a:spAutoFit/>
                </a:bodyPr>
                <a:lstStyle/>
                <a:p>
                  <a:pPr algn="ctr"/>
                  <a:r>
                    <a:rPr lang="en-IN" altLang="en-US" sz="3200" b="1" dirty="0">
                      <a:solidFill>
                        <a:schemeClr val="accent6">
                          <a:lumMod val="75000"/>
                        </a:schemeClr>
                      </a:solidFill>
                      <a:effectLst>
                        <a:outerShdw blurRad="38100" dist="19050" dir="2700000" algn="tl" rotWithShape="0">
                          <a:schemeClr val="dk1">
                            <a:alpha val="40000"/>
                          </a:schemeClr>
                        </a:outerShdw>
                      </a:effectLst>
                      <a:latin typeface="Calibri" panose="020F0502020204030204"/>
                      <a:cs typeface="Calibri" panose="020F0502020204030204"/>
                    </a:rPr>
                    <a:t>02</a:t>
                  </a:r>
                  <a:endParaRPr lang="en-IN" altLang="en-US" sz="3200" b="1" dirty="0">
                    <a:solidFill>
                      <a:schemeClr val="accent6">
                        <a:lumMod val="75000"/>
                      </a:schemeClr>
                    </a:solidFill>
                    <a:effectLst>
                      <a:outerShdw blurRad="38100" dist="19050" dir="2700000" algn="tl" rotWithShape="0">
                        <a:schemeClr val="dk1">
                          <a:alpha val="40000"/>
                        </a:schemeClr>
                      </a:outerShdw>
                    </a:effectLst>
                    <a:latin typeface="Calibri" panose="020F0502020204030204"/>
                    <a:cs typeface="Calibri" panose="020F0502020204030204"/>
                  </a:endParaRPr>
                </a:p>
              </p:txBody>
            </p:sp>
          </p:grpSp>
        </p:grpSp>
        <p:grpSp>
          <p:nvGrpSpPr>
            <p:cNvPr id="24" name="Group 23"/>
            <p:cNvGrpSpPr/>
            <p:nvPr/>
          </p:nvGrpSpPr>
          <p:grpSpPr>
            <a:xfrm>
              <a:off x="2400" y="4287"/>
              <a:ext cx="13428" cy="1523"/>
              <a:chOff x="696" y="207"/>
              <a:chExt cx="13428" cy="1523"/>
            </a:xfrm>
          </p:grpSpPr>
          <p:sp>
            <p:nvSpPr>
              <p:cNvPr id="25" name="Text Box 24"/>
              <p:cNvSpPr txBox="1"/>
              <p:nvPr/>
            </p:nvSpPr>
            <p:spPr>
              <a:xfrm>
                <a:off x="1709" y="207"/>
                <a:ext cx="12415" cy="1329"/>
              </a:xfrm>
              <a:prstGeom prst="rect">
                <a:avLst/>
              </a:prstGeom>
              <a:noFill/>
            </p:spPr>
            <p:txBody>
              <a:bodyPr wrap="square" rtlCol="0">
                <a:spAutoFit/>
              </a:bodyPr>
              <a:lstStyle/>
              <a:p>
                <a:r>
                  <a:rPr lang="en-IN" sz="2400" dirty="0">
                    <a:sym typeface="+mn-ea"/>
                  </a:rPr>
                  <a:t>System Description</a:t>
                </a:r>
                <a:endParaRPr lang="en-IN" sz="3200" dirty="0">
                  <a:sym typeface="+mn-ea"/>
                </a:endParaRPr>
              </a:p>
              <a:p>
                <a:pPr marL="0" lvl="0" indent="0" algn="l" rtl="0">
                  <a:lnSpc>
                    <a:spcPct val="100000"/>
                  </a:lnSpc>
                  <a:spcBef>
                    <a:spcPts val="0"/>
                  </a:spcBef>
                  <a:spcAft>
                    <a:spcPts val="1600"/>
                  </a:spcAft>
                  <a:buSzPts val="1200"/>
                  <a:buNone/>
                </a:pPr>
                <a:r>
                  <a:rPr lang="en-IN" sz="2400" dirty="0">
                    <a:sym typeface="+mn-ea"/>
                  </a:rPr>
                  <a:t>     </a:t>
                </a:r>
                <a:r>
                  <a:rPr lang="en-GB" sz="2000" i="1">
                    <a:sym typeface="+mn-ea"/>
                  </a:rPr>
                  <a:t>Implementation of state-of-the-art models: YOLO</a:t>
                </a:r>
                <a:r>
                  <a:rPr lang="en-IN" altLang="en-GB" sz="2000" i="1">
                    <a:sym typeface="+mn-ea"/>
                  </a:rPr>
                  <a:t> models</a:t>
                </a:r>
                <a:r>
                  <a:rPr lang="en-GB" sz="2000" i="1">
                    <a:sym typeface="+mn-ea"/>
                  </a:rPr>
                  <a:t> </a:t>
                </a:r>
                <a:r>
                  <a:rPr lang="en-GB" sz="2400" i="1">
                    <a:sym typeface="+mn-ea"/>
                  </a:rPr>
                  <a:t> </a:t>
                </a:r>
                <a:endParaRPr lang="en-IN" sz="2400" i="1" dirty="0">
                  <a:sym typeface="+mn-ea"/>
                </a:endParaRPr>
              </a:p>
            </p:txBody>
          </p:sp>
          <p:grpSp>
            <p:nvGrpSpPr>
              <p:cNvPr id="26" name="Group 25"/>
              <p:cNvGrpSpPr/>
              <p:nvPr/>
            </p:nvGrpSpPr>
            <p:grpSpPr>
              <a:xfrm>
                <a:off x="696" y="406"/>
                <a:ext cx="1003" cy="1324"/>
                <a:chOff x="720" y="406"/>
                <a:chExt cx="1003" cy="1324"/>
              </a:xfrm>
            </p:grpSpPr>
            <p:cxnSp>
              <p:nvCxnSpPr>
                <p:cNvPr id="27" name="Google Shape;299;p2"/>
                <p:cNvCxnSpPr/>
                <p:nvPr/>
              </p:nvCxnSpPr>
              <p:spPr>
                <a:xfrm>
                  <a:off x="1723" y="406"/>
                  <a:ext cx="0" cy="1324"/>
                </a:xfrm>
                <a:prstGeom prst="straightConnector1">
                  <a:avLst/>
                </a:prstGeom>
                <a:ln>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28" name="Rectangles 27"/>
                <p:cNvSpPr/>
                <p:nvPr/>
              </p:nvSpPr>
              <p:spPr>
                <a:xfrm>
                  <a:off x="720" y="601"/>
                  <a:ext cx="936" cy="935"/>
                </a:xfrm>
                <a:prstGeom prst="rect">
                  <a:avLst/>
                </a:prstGeom>
                <a:noFill/>
                <a:ln>
                  <a:noFill/>
                </a:ln>
              </p:spPr>
              <p:txBody>
                <a:bodyPr wrap="square" lIns="91440" tIns="45720" rIns="91440" bIns="45720" rtlCol="0" anchor="t">
                  <a:spAutoFit/>
                </a:bodyPr>
                <a:lstStyle/>
                <a:p>
                  <a:pPr algn="ctr"/>
                  <a:r>
                    <a:rPr lang="en-IN" altLang="en-US" sz="3200" b="1" dirty="0">
                      <a:solidFill>
                        <a:schemeClr val="accent6">
                          <a:lumMod val="75000"/>
                        </a:schemeClr>
                      </a:solidFill>
                      <a:effectLst>
                        <a:outerShdw blurRad="38100" dist="19050" dir="2700000" algn="tl" rotWithShape="0">
                          <a:schemeClr val="dk1">
                            <a:alpha val="40000"/>
                          </a:schemeClr>
                        </a:outerShdw>
                      </a:effectLst>
                      <a:latin typeface="Calibri" panose="020F0502020204030204"/>
                      <a:cs typeface="Calibri" panose="020F0502020204030204"/>
                    </a:rPr>
                    <a:t>03</a:t>
                  </a:r>
                  <a:endParaRPr lang="en-IN" altLang="en-US" sz="3200" b="1" dirty="0">
                    <a:solidFill>
                      <a:schemeClr val="accent6">
                        <a:lumMod val="75000"/>
                      </a:schemeClr>
                    </a:solidFill>
                    <a:effectLst>
                      <a:outerShdw blurRad="38100" dist="19050" dir="2700000" algn="tl" rotWithShape="0">
                        <a:schemeClr val="dk1">
                          <a:alpha val="40000"/>
                        </a:schemeClr>
                      </a:outerShdw>
                    </a:effectLst>
                    <a:latin typeface="Calibri" panose="020F0502020204030204"/>
                    <a:cs typeface="Calibri" panose="020F0502020204030204"/>
                  </a:endParaRPr>
                </a:p>
              </p:txBody>
            </p:sp>
          </p:grpSp>
        </p:grpSp>
        <p:sp>
          <p:nvSpPr>
            <p:cNvPr id="30" name="Text Box 29"/>
            <p:cNvSpPr txBox="1"/>
            <p:nvPr/>
          </p:nvSpPr>
          <p:spPr>
            <a:xfrm>
              <a:off x="3336" y="6071"/>
              <a:ext cx="12415" cy="1527"/>
            </a:xfrm>
            <a:prstGeom prst="rect">
              <a:avLst/>
            </a:prstGeom>
            <a:noFill/>
          </p:spPr>
          <p:txBody>
            <a:bodyPr wrap="square" rtlCol="0">
              <a:spAutoFit/>
            </a:bodyPr>
            <a:lstStyle/>
            <a:p>
              <a:r>
                <a:rPr lang="en-IN" sz="3200" dirty="0">
                  <a:sym typeface="+mn-ea"/>
                </a:rPr>
                <a:t>       </a:t>
              </a:r>
              <a:r>
                <a:rPr lang="en-IN" sz="2400" dirty="0">
                  <a:sym typeface="+mn-ea"/>
                </a:rPr>
                <a:t>Experimental Results</a:t>
              </a:r>
              <a:r>
                <a:rPr lang="en-IN" sz="2800" dirty="0">
                  <a:sym typeface="+mn-ea"/>
                </a:rPr>
                <a:t> </a:t>
              </a:r>
              <a:endParaRPr lang="en-IN" sz="3200" dirty="0">
                <a:sym typeface="+mn-ea"/>
              </a:endParaRPr>
            </a:p>
            <a:p>
              <a:pPr marL="0" lvl="0" indent="0" algn="l" rtl="0">
                <a:lnSpc>
                  <a:spcPct val="100000"/>
                </a:lnSpc>
                <a:spcBef>
                  <a:spcPts val="0"/>
                </a:spcBef>
                <a:spcAft>
                  <a:spcPts val="1600"/>
                </a:spcAft>
                <a:buSzPts val="1200"/>
                <a:buNone/>
              </a:pPr>
              <a:r>
                <a:rPr lang="en-IN" sz="2400" dirty="0">
                  <a:sym typeface="+mn-ea"/>
                </a:rPr>
                <a:t>               </a:t>
              </a:r>
              <a:r>
                <a:rPr lang="en-IN" sz="2400" i="1" dirty="0">
                  <a:sym typeface="+mn-ea"/>
                </a:rPr>
                <a:t>Understanding and comparison of results with YOLO3</a:t>
              </a:r>
              <a:r>
                <a:rPr lang="en-GB" sz="2400" i="1">
                  <a:sym typeface="+mn-ea"/>
                </a:rPr>
                <a:t> </a:t>
              </a:r>
              <a:r>
                <a:rPr lang="en-GB" sz="2400">
                  <a:sym typeface="+mn-ea"/>
                </a:rPr>
                <a:t> </a:t>
              </a:r>
              <a:endParaRPr lang="en-IN" sz="2400" dirty="0">
                <a:sym typeface="+mn-ea"/>
              </a:endParaRPr>
            </a:p>
          </p:txBody>
        </p:sp>
        <p:grpSp>
          <p:nvGrpSpPr>
            <p:cNvPr id="46" name="Group 45"/>
            <p:cNvGrpSpPr/>
            <p:nvPr/>
          </p:nvGrpSpPr>
          <p:grpSpPr>
            <a:xfrm>
              <a:off x="3228" y="6118"/>
              <a:ext cx="1081" cy="1324"/>
              <a:chOff x="3228" y="6118"/>
              <a:chExt cx="1081" cy="1324"/>
            </a:xfrm>
          </p:grpSpPr>
          <p:sp>
            <p:nvSpPr>
              <p:cNvPr id="44" name="Rectangles 43"/>
              <p:cNvSpPr/>
              <p:nvPr/>
            </p:nvSpPr>
            <p:spPr>
              <a:xfrm>
                <a:off x="3228" y="6362"/>
                <a:ext cx="1081" cy="935"/>
              </a:xfrm>
              <a:prstGeom prst="rect">
                <a:avLst/>
              </a:prstGeom>
              <a:noFill/>
              <a:ln>
                <a:noFill/>
              </a:ln>
            </p:spPr>
            <p:txBody>
              <a:bodyPr wrap="square" lIns="91440" tIns="45720" rIns="91440" bIns="45720" rtlCol="0" anchor="t">
                <a:spAutoFit/>
              </a:bodyPr>
              <a:lstStyle/>
              <a:p>
                <a:pPr algn="ctr"/>
                <a:r>
                  <a:rPr lang="en-IN" altLang="en-US" sz="3200" b="1" dirty="0">
                    <a:solidFill>
                      <a:schemeClr val="accent6">
                        <a:lumMod val="75000"/>
                      </a:schemeClr>
                    </a:solidFill>
                    <a:effectLst>
                      <a:outerShdw blurRad="38100" dist="19050" dir="2700000" algn="tl" rotWithShape="0">
                        <a:schemeClr val="dk1">
                          <a:alpha val="40000"/>
                        </a:schemeClr>
                      </a:outerShdw>
                    </a:effectLst>
                    <a:latin typeface="Calibri" panose="020F0502020204030204"/>
                    <a:cs typeface="Calibri" panose="020F0502020204030204"/>
                  </a:rPr>
                  <a:t>04</a:t>
                </a:r>
                <a:endParaRPr lang="en-IN" altLang="en-US" sz="3200" b="1" dirty="0">
                  <a:solidFill>
                    <a:schemeClr val="accent6">
                      <a:lumMod val="75000"/>
                    </a:schemeClr>
                  </a:solidFill>
                  <a:effectLst>
                    <a:outerShdw blurRad="38100" dist="19050" dir="2700000" algn="tl" rotWithShape="0">
                      <a:schemeClr val="dk1">
                        <a:alpha val="40000"/>
                      </a:schemeClr>
                    </a:outerShdw>
                  </a:effectLst>
                  <a:latin typeface="Calibri" panose="020F0502020204030204"/>
                  <a:cs typeface="Calibri" panose="020F0502020204030204"/>
                </a:endParaRPr>
              </a:p>
            </p:txBody>
          </p:sp>
          <p:cxnSp>
            <p:nvCxnSpPr>
              <p:cNvPr id="45" name="Google Shape;299;p2"/>
              <p:cNvCxnSpPr/>
              <p:nvPr/>
            </p:nvCxnSpPr>
            <p:spPr>
              <a:xfrm>
                <a:off x="4293" y="6118"/>
                <a:ext cx="0" cy="1324"/>
              </a:xfrm>
              <a:prstGeom prst="straightConnector1">
                <a:avLst/>
              </a:prstGeom>
              <a:ln>
                <a:headEnd type="oval" w="med" len="med"/>
                <a:tailEnd type="oval" w="med" len="med"/>
              </a:ln>
            </p:spPr>
            <p:style>
              <a:lnRef idx="3">
                <a:schemeClr val="accent1"/>
              </a:lnRef>
              <a:fillRef idx="0">
                <a:schemeClr val="accent1"/>
              </a:fillRef>
              <a:effectRef idx="2">
                <a:schemeClr val="accent1"/>
              </a:effectRef>
              <a:fontRef idx="minor">
                <a:schemeClr val="tx1"/>
              </a:fontRef>
            </p:style>
          </p:cxnSp>
        </p:grpSp>
        <p:sp>
          <p:nvSpPr>
            <p:cNvPr id="47" name="Text Box 46"/>
            <p:cNvSpPr txBox="1"/>
            <p:nvPr/>
          </p:nvSpPr>
          <p:spPr>
            <a:xfrm>
              <a:off x="5240" y="8070"/>
              <a:ext cx="12415" cy="1527"/>
            </a:xfrm>
            <a:prstGeom prst="rect">
              <a:avLst/>
            </a:prstGeom>
            <a:noFill/>
          </p:spPr>
          <p:txBody>
            <a:bodyPr wrap="square" rtlCol="0">
              <a:spAutoFit/>
            </a:bodyPr>
            <a:lstStyle/>
            <a:p>
              <a:r>
                <a:rPr lang="en-IN" sz="3200" dirty="0">
                  <a:sym typeface="+mn-ea"/>
                </a:rPr>
                <a:t>    Conclusion</a:t>
              </a:r>
              <a:endParaRPr lang="en-IN" sz="3200" dirty="0">
                <a:sym typeface="+mn-ea"/>
              </a:endParaRPr>
            </a:p>
            <a:p>
              <a:pPr marL="0" lvl="0" indent="0" algn="l" rtl="0">
                <a:lnSpc>
                  <a:spcPct val="100000"/>
                </a:lnSpc>
                <a:spcBef>
                  <a:spcPts val="0"/>
                </a:spcBef>
                <a:spcAft>
                  <a:spcPts val="1600"/>
                </a:spcAft>
                <a:buSzPts val="1200"/>
                <a:buNone/>
              </a:pPr>
              <a:r>
                <a:rPr lang="en-IN" sz="2400" dirty="0">
                  <a:sym typeface="+mn-ea"/>
                </a:rPr>
                <a:t>               </a:t>
              </a:r>
              <a:r>
                <a:rPr lang="en-IN" sz="2400" i="1" dirty="0">
                  <a:sym typeface="+mn-ea"/>
                </a:rPr>
                <a:t> Conclusion and Future Work</a:t>
              </a:r>
              <a:endParaRPr lang="en-IN" sz="2400" i="1" dirty="0">
                <a:sym typeface="+mn-ea"/>
              </a:endParaRPr>
            </a:p>
          </p:txBody>
        </p:sp>
        <p:sp>
          <p:nvSpPr>
            <p:cNvPr id="48" name="Rectangles 47"/>
            <p:cNvSpPr/>
            <p:nvPr/>
          </p:nvSpPr>
          <p:spPr>
            <a:xfrm>
              <a:off x="4649" y="8366"/>
              <a:ext cx="936" cy="935"/>
            </a:xfrm>
            <a:prstGeom prst="rect">
              <a:avLst/>
            </a:prstGeom>
            <a:noFill/>
            <a:ln>
              <a:noFill/>
            </a:ln>
          </p:spPr>
          <p:txBody>
            <a:bodyPr wrap="square" lIns="91440" tIns="45720" rIns="91440" bIns="45720" rtlCol="0" anchor="t">
              <a:spAutoFit/>
            </a:bodyPr>
            <a:lstStyle/>
            <a:p>
              <a:pPr algn="ctr"/>
              <a:r>
                <a:rPr lang="en-IN" altLang="en-US" sz="3200" b="1" dirty="0">
                  <a:solidFill>
                    <a:schemeClr val="accent6">
                      <a:lumMod val="75000"/>
                    </a:schemeClr>
                  </a:solidFill>
                  <a:effectLst>
                    <a:outerShdw blurRad="38100" dist="19050" dir="2700000" algn="tl" rotWithShape="0">
                      <a:schemeClr val="dk1">
                        <a:alpha val="40000"/>
                      </a:schemeClr>
                    </a:outerShdw>
                  </a:effectLst>
                  <a:latin typeface="Calibri" panose="020F0502020204030204"/>
                  <a:cs typeface="Calibri" panose="020F0502020204030204"/>
                </a:rPr>
                <a:t>05</a:t>
              </a:r>
              <a:endParaRPr lang="en-IN" altLang="en-US" sz="3200" b="1" dirty="0">
                <a:solidFill>
                  <a:schemeClr val="accent6">
                    <a:lumMod val="75000"/>
                  </a:schemeClr>
                </a:solidFill>
                <a:effectLst>
                  <a:outerShdw blurRad="38100" dist="19050" dir="2700000" algn="tl" rotWithShape="0">
                    <a:schemeClr val="dk1">
                      <a:alpha val="40000"/>
                    </a:schemeClr>
                  </a:outerShdw>
                </a:effectLst>
                <a:latin typeface="Calibri" panose="020F0502020204030204"/>
                <a:cs typeface="Calibri" panose="020F0502020204030204"/>
              </a:endParaRPr>
            </a:p>
          </p:txBody>
        </p:sp>
        <p:cxnSp>
          <p:nvCxnSpPr>
            <p:cNvPr id="49" name="Google Shape;299;p2"/>
            <p:cNvCxnSpPr/>
            <p:nvPr/>
          </p:nvCxnSpPr>
          <p:spPr>
            <a:xfrm>
              <a:off x="5714" y="8136"/>
              <a:ext cx="0" cy="1324"/>
            </a:xfrm>
            <a:prstGeom prst="straightConnector1">
              <a:avLst/>
            </a:prstGeom>
            <a:ln>
              <a:headEnd type="oval" w="med" len="med"/>
              <a:tailEnd type="oval" w="med" len="med"/>
            </a:ln>
          </p:spPr>
          <p:style>
            <a:lnRef idx="3">
              <a:schemeClr val="accent1"/>
            </a:lnRef>
            <a:fillRef idx="0">
              <a:schemeClr val="accent1"/>
            </a:fillRef>
            <a:effectRef idx="2">
              <a:schemeClr val="accent1"/>
            </a:effectRef>
            <a:fontRef idx="minor">
              <a:schemeClr val="tx1"/>
            </a:fontRef>
          </p:style>
        </p:cxnSp>
      </p:grpSp>
      <p:sp>
        <p:nvSpPr>
          <p:cNvPr id="2" name="Text Box 1"/>
          <p:cNvSpPr txBox="1"/>
          <p:nvPr/>
        </p:nvSpPr>
        <p:spPr>
          <a:xfrm>
            <a:off x="1129665" y="209868"/>
            <a:ext cx="7883525" cy="829945"/>
          </a:xfrm>
          <a:prstGeom prst="rect">
            <a:avLst/>
          </a:prstGeom>
          <a:noFill/>
        </p:spPr>
        <p:txBody>
          <a:bodyPr wrap="square" rtlCol="0">
            <a:spAutoFit/>
          </a:bodyPr>
          <a:lstStyle/>
          <a:p>
            <a:r>
              <a:rPr lang="en-IN" sz="2400" dirty="0">
                <a:sym typeface="+mn-ea"/>
              </a:rPr>
              <a:t>Problem Framing</a:t>
            </a:r>
            <a:endParaRPr lang="en-IN" sz="2400" dirty="0">
              <a:sym typeface="+mn-ea"/>
            </a:endParaRPr>
          </a:p>
          <a:p>
            <a:pPr marL="0" lvl="0" indent="0" algn="l" rtl="0">
              <a:lnSpc>
                <a:spcPct val="100000"/>
              </a:lnSpc>
              <a:spcBef>
                <a:spcPts val="0"/>
              </a:spcBef>
              <a:spcAft>
                <a:spcPts val="1600"/>
              </a:spcAft>
              <a:buSzPts val="1200"/>
              <a:buNone/>
            </a:pPr>
            <a:r>
              <a:rPr lang="en-IN" sz="2400" dirty="0">
                <a:sym typeface="+mn-ea"/>
              </a:rPr>
              <a:t>      </a:t>
            </a:r>
            <a:r>
              <a:rPr lang="en-IN" altLang="en-GB" sz="2000" i="1">
                <a:sym typeface="+mn-ea"/>
              </a:rPr>
              <a:t>Image Tagging and Road</a:t>
            </a:r>
            <a:r>
              <a:rPr lang="en-GB" sz="2000" i="1">
                <a:sym typeface="+mn-ea"/>
              </a:rPr>
              <a:t> Object Detection </a:t>
            </a:r>
            <a:endParaRPr lang="en-GB" sz="2000" i="1" dirty="0">
              <a:sym typeface="+mn-ea"/>
            </a:endParaRPr>
          </a:p>
        </p:txBody>
      </p:sp>
    </p:spTree>
  </p:cSld>
  <p:clrMapOvr>
    <a:overrideClrMapping bg1="lt1" tx1="dk1" bg2="lt2" tx2="dk2" accent1="accent1" accent2="accent2" accent3="accent3" accent4="accent4" accent5="accent5" accent6="accent6" hlink="hlink" folHlink="folHlink"/>
  </p:clrMapOvr>
  <p:transition advTm="3000"/>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34290" y="-16510"/>
            <a:ext cx="2773680"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cs typeface="Calibri" panose="020F0502020204030204" pitchFamily="34" charset="0"/>
                <a:sym typeface="+mn-ea"/>
              </a:rPr>
              <a:t>Working of YOLO v3</a:t>
            </a:r>
            <a:endParaRPr lang="en-IN" sz="2400" dirty="0">
              <a:solidFill>
                <a:schemeClr val="accent6">
                  <a:lumMod val="75000"/>
                </a:schemeClr>
              </a:solidFill>
              <a:cs typeface="Calibri" panose="020F0502020204030204" pitchFamily="34" charset="0"/>
              <a:sym typeface="+mn-ea"/>
            </a:endParaRPr>
          </a:p>
        </p:txBody>
      </p:sp>
      <p:sp>
        <p:nvSpPr>
          <p:cNvPr id="4" name="TextBox 3"/>
          <p:cNvSpPr txBox="1"/>
          <p:nvPr/>
        </p:nvSpPr>
        <p:spPr>
          <a:xfrm>
            <a:off x="73025" y="533400"/>
            <a:ext cx="11969750" cy="52463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nSpc>
                <a:spcPct val="100000"/>
              </a:lnSpc>
              <a:buFont typeface="Wingdings" panose="05000000000000000000" charset="0"/>
              <a:buChar char="§"/>
            </a:pPr>
            <a:r>
              <a:rPr lang="en-IN" altLang="en-US" sz="1800" dirty="0">
                <a:solidFill>
                  <a:srgbClr val="002060"/>
                </a:solidFill>
                <a:latin typeface="Calibri" panose="020F0502020204030204"/>
                <a:cs typeface="Calibri" panose="020F0502020204030204"/>
              </a:rPr>
              <a:t>YOLO v3 network aims to predict bounding boxes of each object along with the probability of the class which the object belongs to.</a:t>
            </a:r>
            <a:endParaRPr lang="en-IN" altLang="en-US" sz="1800" dirty="0">
              <a:solidFill>
                <a:srgbClr val="002060"/>
              </a:solidFill>
              <a:latin typeface="Calibri" panose="020F0502020204030204"/>
              <a:cs typeface="Calibri" panose="020F0502020204030204"/>
            </a:endParaRPr>
          </a:p>
          <a:p>
            <a:pPr>
              <a:lnSpc>
                <a:spcPct val="100000"/>
              </a:lnSpc>
              <a:buFont typeface="Wingdings" panose="05000000000000000000" charset="0"/>
            </a:pPr>
            <a:endParaRPr lang="en-IN" altLang="en-US" sz="1800" dirty="0">
              <a:solidFill>
                <a:srgbClr val="002060"/>
              </a:solidFill>
              <a:latin typeface="Calibri" panose="020F0502020204030204"/>
              <a:cs typeface="Calibri" panose="020F0502020204030204"/>
            </a:endParaRPr>
          </a:p>
          <a:p>
            <a:pPr>
              <a:lnSpc>
                <a:spcPct val="100000"/>
              </a:lnSpc>
              <a:buFont typeface="Wingdings" panose="05000000000000000000" charset="0"/>
            </a:pPr>
            <a:r>
              <a:rPr lang="en-IN" altLang="en-US" sz="2000" dirty="0">
                <a:solidFill>
                  <a:schemeClr val="accent6">
                    <a:lumMod val="75000"/>
                  </a:schemeClr>
                </a:solidFill>
                <a:latin typeface="Calibri" panose="020F0502020204030204"/>
                <a:cs typeface="Calibri" panose="020F0502020204030204"/>
              </a:rPr>
              <a:t>Non-Maximum Suppression</a:t>
            </a:r>
            <a:endParaRPr lang="en-IN" altLang="en-US" sz="2000" dirty="0">
              <a:solidFill>
                <a:schemeClr val="accent6">
                  <a:lumMod val="75000"/>
                </a:schemeClr>
              </a:solidFill>
              <a:latin typeface="Calibri" panose="020F0502020204030204"/>
              <a:cs typeface="Calibri" panose="020F0502020204030204"/>
            </a:endParaRPr>
          </a:p>
          <a:p>
            <a:pPr marL="342900" indent="-342900" algn="l">
              <a:lnSpc>
                <a:spcPct val="150000"/>
              </a:lnSpc>
              <a:buClrTx/>
              <a:buSzTx/>
              <a:buFont typeface="Wingdings" panose="05000000000000000000" charset="0"/>
              <a:buChar char="§"/>
            </a:pPr>
            <a:r>
              <a:rPr lang="en-IN" altLang="en-US" sz="1800" dirty="0">
                <a:solidFill>
                  <a:srgbClr val="002060"/>
                </a:solidFill>
                <a:latin typeface="Calibri" panose="020F0502020204030204"/>
                <a:cs typeface="Calibri" panose="020F0502020204030204"/>
              </a:rPr>
              <a:t>The expected output may contain numerous bounding boxes for the same object </a:t>
            </a:r>
            <a:r>
              <a:rPr lang="en-IN" altLang="en-US" sz="1800" u="sng" dirty="0">
                <a:solidFill>
                  <a:srgbClr val="002060"/>
                </a:solidFill>
                <a:latin typeface="Calibri" panose="020F0502020204030204"/>
                <a:cs typeface="Calibri" panose="020F0502020204030204"/>
              </a:rPr>
              <a:t>because the centroid is same.</a:t>
            </a:r>
            <a:endParaRPr lang="en-IN" altLang="en-US" sz="1800" dirty="0">
              <a:solidFill>
                <a:srgbClr val="002060"/>
              </a:solidFill>
              <a:latin typeface="Calibri" panose="020F0502020204030204"/>
              <a:cs typeface="Calibri" panose="020F0502020204030204"/>
            </a:endParaRPr>
          </a:p>
          <a:p>
            <a:pPr marL="342900" indent="-342900" algn="l">
              <a:lnSpc>
                <a:spcPct val="150000"/>
              </a:lnSpc>
              <a:buClrTx/>
              <a:buSzTx/>
              <a:buFont typeface="Wingdings" panose="05000000000000000000" charset="0"/>
              <a:buChar char="§"/>
            </a:pPr>
            <a:r>
              <a:rPr lang="en-IN" altLang="en-US" sz="1800" dirty="0">
                <a:solidFill>
                  <a:srgbClr val="002060"/>
                </a:solidFill>
                <a:latin typeface="Calibri" panose="020F0502020204030204"/>
                <a:cs typeface="Calibri" panose="020F0502020204030204"/>
              </a:rPr>
              <a:t>NMS method ignore the bounding boxes whose confidence is below the threshold.</a:t>
            </a:r>
            <a:endParaRPr lang="en-IN" altLang="en-US" sz="1800" dirty="0">
              <a:solidFill>
                <a:srgbClr val="002060"/>
              </a:solidFill>
              <a:latin typeface="Calibri" panose="020F0502020204030204"/>
              <a:cs typeface="Calibri" panose="020F0502020204030204"/>
            </a:endParaRPr>
          </a:p>
          <a:p>
            <a:pPr algn="l">
              <a:lnSpc>
                <a:spcPct val="150000"/>
              </a:lnSpc>
              <a:buClrTx/>
              <a:buSzTx/>
              <a:buFont typeface="Wingdings" panose="05000000000000000000" charset="0"/>
            </a:pPr>
            <a:r>
              <a:rPr lang="en-IN" altLang="en-US" sz="1800" u="sng" dirty="0">
                <a:solidFill>
                  <a:srgbClr val="002060"/>
                </a:solidFill>
                <a:latin typeface="Calibri" panose="020F0502020204030204"/>
                <a:cs typeface="Calibri" panose="020F0502020204030204"/>
              </a:rPr>
              <a:t>NMS Implementation:</a:t>
            </a:r>
            <a:endParaRPr lang="en-IN" altLang="en-US" sz="1800" u="sng" dirty="0">
              <a:solidFill>
                <a:srgbClr val="002060"/>
              </a:solidFill>
              <a:latin typeface="Calibri" panose="020F0502020204030204"/>
              <a:cs typeface="Calibri" panose="020F0502020204030204"/>
            </a:endParaRPr>
          </a:p>
          <a:p>
            <a:pPr algn="l">
              <a:lnSpc>
                <a:spcPct val="150000"/>
              </a:lnSpc>
              <a:buClrTx/>
              <a:buSzTx/>
              <a:buFont typeface="Wingdings" panose="05000000000000000000" charset="0"/>
            </a:pPr>
            <a:r>
              <a:rPr lang="en-IN" altLang="en-US" sz="1800" dirty="0">
                <a:solidFill>
                  <a:srgbClr val="002060"/>
                </a:solidFill>
                <a:latin typeface="Calibri" panose="020F0502020204030204"/>
                <a:cs typeface="Calibri" panose="020F0502020204030204"/>
              </a:rPr>
              <a:t>1) Arrange all the confidences of the bounding boxes in descending order.</a:t>
            </a:r>
            <a:endParaRPr lang="en-IN" altLang="en-US" sz="1800" dirty="0">
              <a:solidFill>
                <a:srgbClr val="002060"/>
              </a:solidFill>
              <a:latin typeface="Calibri" panose="020F0502020204030204"/>
              <a:cs typeface="Calibri" panose="020F0502020204030204"/>
            </a:endParaRPr>
          </a:p>
          <a:p>
            <a:pPr algn="l">
              <a:lnSpc>
                <a:spcPct val="150000"/>
              </a:lnSpc>
              <a:buClrTx/>
              <a:buSzTx/>
              <a:buFont typeface="Wingdings" panose="05000000000000000000" charset="0"/>
            </a:pPr>
            <a:r>
              <a:rPr lang="en-IN" altLang="en-US" sz="1800" dirty="0">
                <a:solidFill>
                  <a:srgbClr val="002060"/>
                </a:solidFill>
                <a:latin typeface="Calibri" panose="020F0502020204030204"/>
                <a:cs typeface="Calibri" panose="020F0502020204030204"/>
              </a:rPr>
              <a:t>2) Choose the highest score as the most appropriate one for the object.</a:t>
            </a:r>
            <a:endParaRPr lang="en-IN" altLang="en-US" sz="1800" dirty="0">
              <a:solidFill>
                <a:srgbClr val="002060"/>
              </a:solidFill>
              <a:latin typeface="Calibri" panose="020F0502020204030204"/>
              <a:cs typeface="Calibri" panose="020F0502020204030204"/>
            </a:endParaRPr>
          </a:p>
          <a:p>
            <a:pPr algn="l">
              <a:lnSpc>
                <a:spcPct val="150000"/>
              </a:lnSpc>
              <a:buClrTx/>
              <a:buSzTx/>
              <a:buFont typeface="Wingdings" panose="05000000000000000000" charset="0"/>
            </a:pPr>
            <a:r>
              <a:rPr lang="en-IN" altLang="en-US" sz="1800" dirty="0">
                <a:solidFill>
                  <a:srgbClr val="002060"/>
                </a:solidFill>
                <a:latin typeface="Calibri" panose="020F0502020204030204"/>
                <a:cs typeface="Calibri" panose="020F0502020204030204"/>
              </a:rPr>
              <a:t>3) Find all the other boxes with high Intersection over Union (IoU) with the bounding box with maximum confidence and eliminate all the remaining.</a:t>
            </a:r>
            <a:endParaRPr lang="en-IN" altLang="en-US" sz="1800" dirty="0">
              <a:solidFill>
                <a:srgbClr val="002060"/>
              </a:solidFill>
              <a:latin typeface="Calibri" panose="020F0502020204030204"/>
              <a:cs typeface="Calibri" panose="020F0502020204030204"/>
            </a:endParaRPr>
          </a:p>
          <a:p>
            <a:pPr algn="l">
              <a:lnSpc>
                <a:spcPct val="150000"/>
              </a:lnSpc>
              <a:buClrTx/>
              <a:buSzTx/>
              <a:buFont typeface="Wingdings" panose="05000000000000000000" charset="0"/>
            </a:pPr>
            <a:endParaRPr lang="en-IN" altLang="en-US" sz="1800" dirty="0">
              <a:solidFill>
                <a:srgbClr val="002060"/>
              </a:solidFill>
              <a:latin typeface="Calibri" panose="020F0502020204030204"/>
              <a:cs typeface="Calibri" panose="020F0502020204030204"/>
            </a:endParaRPr>
          </a:p>
          <a:p>
            <a:pPr algn="l">
              <a:lnSpc>
                <a:spcPct val="150000"/>
              </a:lnSpc>
              <a:buClrTx/>
              <a:buSzTx/>
              <a:buFont typeface="Wingdings" panose="05000000000000000000" charset="0"/>
            </a:pPr>
            <a:endParaRPr lang="en-IN" altLang="en-US" sz="1800" dirty="0">
              <a:solidFill>
                <a:srgbClr val="002060"/>
              </a:solidFill>
              <a:latin typeface="Calibri" panose="020F0502020204030204"/>
              <a:cs typeface="Calibri" panose="020F0502020204030204"/>
            </a:endParaRPr>
          </a:p>
          <a:p>
            <a:pPr>
              <a:lnSpc>
                <a:spcPct val="100000"/>
              </a:lnSpc>
              <a:buFont typeface="Wingdings" panose="05000000000000000000" charset="0"/>
            </a:pPr>
            <a:endParaRPr lang="en-IN" altLang="en-US" sz="1800" u="sng" dirty="0">
              <a:solidFill>
                <a:srgbClr val="002060"/>
              </a:solidFill>
              <a:latin typeface="Calibri" panose="020F0502020204030204"/>
              <a:cs typeface="Calibri" panose="020F0502020204030204"/>
            </a:endParaRPr>
          </a:p>
        </p:txBody>
      </p:sp>
      <p:pic>
        <p:nvPicPr>
          <p:cNvPr id="101" name="Picture 100"/>
          <p:cNvPicPr/>
          <p:nvPr/>
        </p:nvPicPr>
        <p:blipFill>
          <a:blip r:embed="rId2"/>
          <a:stretch>
            <a:fillRect/>
          </a:stretch>
        </p:blipFill>
        <p:spPr>
          <a:xfrm>
            <a:off x="2994660" y="4455795"/>
            <a:ext cx="9197340" cy="2444750"/>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transition advTm="3000"/>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3920" y="29100"/>
            <a:ext cx="8300361"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cs typeface="Calibri" panose="020F0502020204030204" pitchFamily="34" charset="0"/>
                <a:sym typeface="+mn-ea"/>
              </a:rPr>
              <a:t>YOLO v3 Model Training</a:t>
            </a:r>
            <a:endParaRPr lang="en-IN" sz="2400" dirty="0">
              <a:solidFill>
                <a:schemeClr val="accent6">
                  <a:lumMod val="75000"/>
                </a:schemeClr>
              </a:solidFill>
              <a:cs typeface="Calibri" panose="020F0502020204030204" pitchFamily="34" charset="0"/>
              <a:sym typeface="+mn-ea"/>
            </a:endParaRPr>
          </a:p>
        </p:txBody>
      </p:sp>
      <p:sp>
        <p:nvSpPr>
          <p:cNvPr id="4" name="TextBox 3"/>
          <p:cNvSpPr txBox="1"/>
          <p:nvPr/>
        </p:nvSpPr>
        <p:spPr>
          <a:xfrm>
            <a:off x="3810" y="472440"/>
            <a:ext cx="12105640" cy="6185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nSpc>
                <a:spcPct val="150000"/>
              </a:lnSpc>
              <a:buFont typeface="+mj-lt"/>
              <a:buAutoNum type="arabicParenR"/>
            </a:pPr>
            <a:r>
              <a:rPr lang="en-US" sz="1800" dirty="0">
                <a:solidFill>
                  <a:srgbClr val="002060"/>
                </a:solidFill>
                <a:latin typeface="Calibri" panose="020F0502020204030204"/>
                <a:cs typeface="Calibri" panose="020F0502020204030204"/>
              </a:rPr>
              <a:t>Create </a:t>
            </a:r>
            <a:r>
              <a:rPr lang="en-IN" altLang="en-US" sz="1800" dirty="0">
                <a:solidFill>
                  <a:srgbClr val="002060"/>
                </a:solidFill>
                <a:latin typeface="Calibri" panose="020F0502020204030204"/>
                <a:cs typeface="Calibri" panose="020F0502020204030204"/>
              </a:rPr>
              <a:t>yolo3</a:t>
            </a:r>
            <a:r>
              <a:rPr lang="en-US" sz="1800" dirty="0">
                <a:solidFill>
                  <a:srgbClr val="002060"/>
                </a:solidFill>
                <a:latin typeface="Calibri" panose="020F0502020204030204"/>
                <a:cs typeface="Calibri" panose="020F0502020204030204"/>
              </a:rPr>
              <a:t> and training folders in your google drive</a:t>
            </a:r>
            <a:r>
              <a:rPr lang="en-IN" altLang="en-US" sz="1800" dirty="0">
                <a:solidFill>
                  <a:srgbClr val="002060"/>
                </a:solidFill>
                <a:latin typeface="Calibri" panose="020F0502020204030204"/>
                <a:cs typeface="Calibri" panose="020F0502020204030204"/>
              </a:rPr>
              <a:t>.</a:t>
            </a:r>
            <a:endParaRPr 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US" sz="1800" dirty="0">
                <a:solidFill>
                  <a:srgbClr val="002060"/>
                </a:solidFill>
                <a:latin typeface="Calibri" panose="020F0502020204030204"/>
                <a:cs typeface="Calibri" panose="020F0502020204030204"/>
              </a:rPr>
              <a:t>Mount drive, link your folder, and navigate to the yolov</a:t>
            </a:r>
            <a:r>
              <a:rPr lang="en-IN" altLang="en-US" sz="1800" dirty="0">
                <a:solidFill>
                  <a:srgbClr val="002060"/>
                </a:solidFill>
                <a:latin typeface="Calibri" panose="020F0502020204030204"/>
                <a:cs typeface="Calibri" panose="020F0502020204030204"/>
              </a:rPr>
              <a:t>3</a:t>
            </a:r>
            <a:r>
              <a:rPr lang="en-US" sz="1800" dirty="0">
                <a:solidFill>
                  <a:srgbClr val="002060"/>
                </a:solidFill>
                <a:latin typeface="Calibri" panose="020F0502020204030204"/>
                <a:cs typeface="Calibri" panose="020F0502020204030204"/>
              </a:rPr>
              <a:t> folder</a:t>
            </a:r>
            <a:endParaRPr 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US" sz="1800" dirty="0">
                <a:solidFill>
                  <a:srgbClr val="002060"/>
                </a:solidFill>
                <a:latin typeface="Calibri" panose="020F0502020204030204"/>
                <a:cs typeface="Calibri" panose="020F0502020204030204"/>
              </a:rPr>
              <a:t>Clone the Darknet git repository</a:t>
            </a:r>
            <a:endParaRPr 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US" sz="1800" dirty="0">
                <a:solidFill>
                  <a:srgbClr val="002060"/>
                </a:solidFill>
                <a:latin typeface="Calibri" panose="020F0502020204030204"/>
                <a:cs typeface="Calibri" panose="020F0502020204030204"/>
              </a:rPr>
              <a:t>Create &amp; upload the files</a:t>
            </a:r>
            <a:r>
              <a:rPr lang="en-IN" altLang="en-US" sz="1800" dirty="0">
                <a:solidFill>
                  <a:srgbClr val="002060"/>
                </a:solidFill>
                <a:latin typeface="Calibri" panose="020F0502020204030204"/>
                <a:cs typeface="Calibri" panose="020F0502020204030204"/>
              </a:rPr>
              <a:t> needed</a:t>
            </a:r>
            <a:r>
              <a:rPr lang="en-US" sz="1800" dirty="0">
                <a:solidFill>
                  <a:srgbClr val="002060"/>
                </a:solidFill>
                <a:latin typeface="Calibri" panose="020F0502020204030204"/>
                <a:cs typeface="Calibri" panose="020F0502020204030204"/>
              </a:rPr>
              <a:t> for</a:t>
            </a:r>
            <a:r>
              <a:rPr lang="en-IN" altLang="en-US" sz="1800" dirty="0">
                <a:solidFill>
                  <a:srgbClr val="002060"/>
                </a:solidFill>
                <a:latin typeface="Calibri" panose="020F0502020204030204"/>
                <a:cs typeface="Calibri" panose="020F0502020204030204"/>
              </a:rPr>
              <a:t> training a custom detector</a:t>
            </a:r>
            <a:r>
              <a:rPr lang="en-US" sz="1800" dirty="0">
                <a:solidFill>
                  <a:srgbClr val="002060"/>
                </a:solidFill>
                <a:latin typeface="Calibri" panose="020F0502020204030204"/>
                <a:cs typeface="Calibri" panose="020F0502020204030204"/>
              </a:rPr>
              <a:t> </a:t>
            </a:r>
            <a:endParaRPr lang="en-US" sz="1800" dirty="0">
              <a:solidFill>
                <a:srgbClr val="002060"/>
              </a:solidFill>
              <a:latin typeface="Calibri" panose="020F0502020204030204"/>
              <a:cs typeface="Calibri" panose="020F0502020204030204"/>
            </a:endParaRPr>
          </a:p>
          <a:p>
            <a:pPr marL="800100" lvl="1" indent="-342900">
              <a:lnSpc>
                <a:spcPct val="100000"/>
              </a:lnSpc>
              <a:buFont typeface="Wingdings" panose="05000000000000000000" charset="0"/>
              <a:buChar char="ü"/>
            </a:pPr>
            <a:r>
              <a:rPr lang="en-IN" altLang="en-US" sz="1800" dirty="0">
                <a:solidFill>
                  <a:srgbClr val="002060"/>
                </a:solidFill>
                <a:latin typeface="Calibri" panose="020F0502020204030204"/>
                <a:cs typeface="Calibri" panose="020F0502020204030204"/>
              </a:rPr>
              <a:t>Labeled Custom Dataset</a:t>
            </a:r>
            <a:endParaRPr lang="en-IN" altLang="en-US" sz="1800" dirty="0">
              <a:solidFill>
                <a:srgbClr val="002060"/>
              </a:solidFill>
              <a:latin typeface="Calibri" panose="020F0502020204030204"/>
              <a:cs typeface="Calibri" panose="020F0502020204030204"/>
            </a:endParaRPr>
          </a:p>
          <a:p>
            <a:pPr marL="800100" lvl="1" indent="-342900">
              <a:lnSpc>
                <a:spcPct val="100000"/>
              </a:lnSpc>
              <a:buFont typeface="Wingdings" panose="05000000000000000000" charset="0"/>
              <a:buChar char="ü"/>
            </a:pPr>
            <a:r>
              <a:rPr lang="en-IN" altLang="en-US" sz="1800" dirty="0">
                <a:solidFill>
                  <a:srgbClr val="002060"/>
                </a:solidFill>
                <a:latin typeface="Calibri" panose="020F0502020204030204"/>
                <a:cs typeface="Calibri" panose="020F0502020204030204"/>
              </a:rPr>
              <a:t>Custom cfg file changes </a:t>
            </a:r>
            <a:endParaRPr lang="en-IN" altLang="en-US" sz="1800" dirty="0">
              <a:solidFill>
                <a:srgbClr val="002060"/>
              </a:solidFill>
              <a:latin typeface="Calibri" panose="020F0502020204030204"/>
              <a:cs typeface="Calibri" panose="020F0502020204030204"/>
            </a:endParaRPr>
          </a:p>
          <a:p>
            <a:pPr marL="800100" lvl="1" indent="-342900">
              <a:lnSpc>
                <a:spcPct val="100000"/>
              </a:lnSpc>
              <a:buFont typeface="Wingdings" panose="05000000000000000000" charset="0"/>
              <a:buChar char="ü"/>
            </a:pPr>
            <a:r>
              <a:rPr lang="en-IN" altLang="en-US" sz="1800" dirty="0">
                <a:solidFill>
                  <a:srgbClr val="002060"/>
                </a:solidFill>
                <a:latin typeface="Calibri" panose="020F0502020204030204"/>
                <a:cs typeface="Calibri" panose="020F0502020204030204"/>
              </a:rPr>
              <a:t>bdd100k.data and bdd100k.names files</a:t>
            </a:r>
            <a:endParaRPr lang="en-IN" altLang="en-US" sz="1800" dirty="0">
              <a:solidFill>
                <a:srgbClr val="002060"/>
              </a:solidFill>
              <a:latin typeface="Calibri" panose="020F0502020204030204"/>
              <a:cs typeface="Calibri" panose="020F0502020204030204"/>
            </a:endParaRPr>
          </a:p>
          <a:p>
            <a:pPr marL="800100" lvl="1" indent="-342900">
              <a:lnSpc>
                <a:spcPct val="100000"/>
              </a:lnSpc>
              <a:buFont typeface="Wingdings" panose="05000000000000000000" charset="0"/>
              <a:buChar char="ü"/>
            </a:pPr>
            <a:r>
              <a:rPr lang="en-IN" altLang="en-US" sz="1800" dirty="0">
                <a:solidFill>
                  <a:srgbClr val="002060"/>
                </a:solidFill>
                <a:latin typeface="Calibri" panose="020F0502020204030204"/>
                <a:cs typeface="Calibri" panose="020F0502020204030204"/>
              </a:rPr>
              <a:t>preprocessing script  (to create train.txt and test.txt files for training)</a:t>
            </a:r>
            <a:endParaRPr lang="en-IN" alt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US" sz="1800" dirty="0">
                <a:solidFill>
                  <a:srgbClr val="002060"/>
                </a:solidFill>
                <a:latin typeface="Calibri" panose="020F0502020204030204"/>
                <a:cs typeface="Calibri" panose="020F0502020204030204"/>
              </a:rPr>
              <a:t>Make changes in the </a:t>
            </a:r>
            <a:r>
              <a:rPr lang="en-IN" altLang="en-US" sz="1800" b="1" i="1" dirty="0">
                <a:solidFill>
                  <a:srgbClr val="002060"/>
                </a:solidFill>
                <a:latin typeface="Calibri" panose="020F0502020204030204"/>
                <a:cs typeface="Calibri" panose="020F0502020204030204"/>
              </a:rPr>
              <a:t>m</a:t>
            </a:r>
            <a:r>
              <a:rPr lang="en-US" sz="1800" b="1" i="1" dirty="0">
                <a:solidFill>
                  <a:srgbClr val="002060"/>
                </a:solidFill>
                <a:latin typeface="Calibri" panose="020F0502020204030204"/>
                <a:cs typeface="Calibri" panose="020F0502020204030204"/>
              </a:rPr>
              <a:t>akefile </a:t>
            </a:r>
            <a:r>
              <a:rPr lang="en-US" sz="1800" dirty="0">
                <a:solidFill>
                  <a:srgbClr val="002060"/>
                </a:solidFill>
                <a:latin typeface="Calibri" panose="020F0502020204030204"/>
                <a:cs typeface="Calibri" panose="020F0502020204030204"/>
              </a:rPr>
              <a:t>to enable OPENCV and GPU</a:t>
            </a:r>
            <a:endParaRPr 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US" sz="1800" dirty="0">
                <a:solidFill>
                  <a:srgbClr val="002060"/>
                </a:solidFill>
                <a:latin typeface="Calibri" panose="020F0502020204030204"/>
                <a:cs typeface="Calibri" panose="020F0502020204030204"/>
              </a:rPr>
              <a:t>Run </a:t>
            </a:r>
            <a:r>
              <a:rPr lang="en-US" sz="1800" b="1" i="1" dirty="0">
                <a:solidFill>
                  <a:srgbClr val="002060"/>
                </a:solidFill>
                <a:latin typeface="Calibri" panose="020F0502020204030204"/>
                <a:cs typeface="Calibri" panose="020F0502020204030204"/>
              </a:rPr>
              <a:t>make </a:t>
            </a:r>
            <a:r>
              <a:rPr lang="en-US" sz="1800" dirty="0">
                <a:solidFill>
                  <a:srgbClr val="002060"/>
                </a:solidFill>
                <a:latin typeface="Calibri" panose="020F0502020204030204"/>
                <a:cs typeface="Calibri" panose="020F0502020204030204"/>
              </a:rPr>
              <a:t>command to build darknet</a:t>
            </a:r>
            <a:endParaRPr 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US" sz="1800" dirty="0">
                <a:solidFill>
                  <a:srgbClr val="002060"/>
                </a:solidFill>
                <a:latin typeface="Calibri" panose="020F0502020204030204"/>
                <a:cs typeface="Calibri" panose="020F0502020204030204"/>
              </a:rPr>
              <a:t>Copy </a:t>
            </a:r>
            <a:r>
              <a:rPr lang="en-IN" altLang="en-US" sz="1800" dirty="0">
                <a:solidFill>
                  <a:srgbClr val="002060"/>
                </a:solidFill>
                <a:latin typeface="Calibri" panose="020F0502020204030204"/>
                <a:cs typeface="Calibri" panose="020F0502020204030204"/>
              </a:rPr>
              <a:t>all </a:t>
            </a:r>
            <a:r>
              <a:rPr lang="en-US" sz="1800" dirty="0">
                <a:solidFill>
                  <a:srgbClr val="002060"/>
                </a:solidFill>
                <a:latin typeface="Calibri" panose="020F0502020204030204"/>
                <a:cs typeface="Calibri" panose="020F0502020204030204"/>
              </a:rPr>
              <a:t>the files “</a:t>
            </a:r>
            <a:r>
              <a:rPr lang="en-IN" altLang="en-US" sz="1800" dirty="0">
                <a:solidFill>
                  <a:srgbClr val="002060"/>
                </a:solidFill>
                <a:latin typeface="Calibri" panose="020F0502020204030204"/>
                <a:cs typeface="Calibri" panose="020F0502020204030204"/>
              </a:rPr>
              <a:t>data</a:t>
            </a:r>
            <a:r>
              <a:rPr lang="en-US" sz="1800" dirty="0">
                <a:solidFill>
                  <a:srgbClr val="002060"/>
                </a:solidFill>
                <a:latin typeface="Calibri" panose="020F0502020204030204"/>
                <a:cs typeface="Calibri" panose="020F0502020204030204"/>
              </a:rPr>
              <a:t>.zip”, “yolov3-tiny-bdd100k.cfg</a:t>
            </a:r>
            <a:r>
              <a:rPr lang="en-IN" altLang="en-US" sz="1800" dirty="0">
                <a:solidFill>
                  <a:srgbClr val="002060"/>
                </a:solidFill>
                <a:latin typeface="Calibri" panose="020F0502020204030204"/>
                <a:cs typeface="Calibri" panose="020F0502020204030204"/>
              </a:rPr>
              <a:t> / yolov3.cfg</a:t>
            </a:r>
            <a:r>
              <a:rPr lang="en-US" sz="1800" dirty="0">
                <a:solidFill>
                  <a:srgbClr val="002060"/>
                </a:solidFill>
                <a:latin typeface="Calibri" panose="020F0502020204030204"/>
                <a:cs typeface="Calibri" panose="020F0502020204030204"/>
              </a:rPr>
              <a:t>”, “</a:t>
            </a:r>
            <a:r>
              <a:rPr lang="en-IN" altLang="en-US" sz="1800" dirty="0">
                <a:solidFill>
                  <a:srgbClr val="002060"/>
                </a:solidFill>
                <a:latin typeface="Calibri" panose="020F0502020204030204"/>
                <a:cs typeface="Calibri" panose="020F0502020204030204"/>
              </a:rPr>
              <a:t>bdd100k</a:t>
            </a:r>
            <a:r>
              <a:rPr lang="en-US" sz="1800" dirty="0">
                <a:solidFill>
                  <a:srgbClr val="002060"/>
                </a:solidFill>
                <a:latin typeface="Calibri" panose="020F0502020204030204"/>
                <a:cs typeface="Calibri" panose="020F0502020204030204"/>
              </a:rPr>
              <a:t>.data”, “</a:t>
            </a:r>
            <a:r>
              <a:rPr lang="en-IN" altLang="en-US" sz="1800" dirty="0">
                <a:solidFill>
                  <a:srgbClr val="002060"/>
                </a:solidFill>
                <a:latin typeface="Calibri" panose="020F0502020204030204"/>
                <a:cs typeface="Calibri" panose="020F0502020204030204"/>
                <a:sym typeface="+mn-ea"/>
              </a:rPr>
              <a:t>bdd100k</a:t>
            </a:r>
            <a:r>
              <a:rPr lang="en-US" sz="1800" dirty="0">
                <a:solidFill>
                  <a:srgbClr val="002060"/>
                </a:solidFill>
                <a:latin typeface="Calibri" panose="020F0502020204030204"/>
                <a:cs typeface="Calibri" panose="020F0502020204030204"/>
              </a:rPr>
              <a:t>.names” from the yolov</a:t>
            </a:r>
            <a:r>
              <a:rPr lang="en-IN" altLang="en-US" sz="1800" dirty="0">
                <a:solidFill>
                  <a:srgbClr val="002060"/>
                </a:solidFill>
                <a:latin typeface="Calibri" panose="020F0502020204030204"/>
                <a:cs typeface="Calibri" panose="020F0502020204030204"/>
              </a:rPr>
              <a:t>3</a:t>
            </a:r>
            <a:r>
              <a:rPr lang="en-US" sz="1800" dirty="0">
                <a:solidFill>
                  <a:srgbClr val="002060"/>
                </a:solidFill>
                <a:latin typeface="Calibri" panose="020F0502020204030204"/>
                <a:cs typeface="Calibri" panose="020F0502020204030204"/>
              </a:rPr>
              <a:t> folder to the darknet </a:t>
            </a:r>
            <a:r>
              <a:rPr lang="en-IN" altLang="en-US" sz="1800" dirty="0">
                <a:solidFill>
                  <a:srgbClr val="002060"/>
                </a:solidFill>
                <a:latin typeface="Calibri" panose="020F0502020204030204"/>
                <a:cs typeface="Calibri" panose="020F0502020204030204"/>
              </a:rPr>
              <a:t>d</a:t>
            </a:r>
            <a:r>
              <a:rPr lang="en-US" sz="1800" dirty="0">
                <a:solidFill>
                  <a:srgbClr val="002060"/>
                </a:solidFill>
                <a:latin typeface="Calibri" panose="020F0502020204030204"/>
                <a:cs typeface="Calibri" panose="020F0502020204030204"/>
              </a:rPr>
              <a:t>ir</a:t>
            </a:r>
            <a:r>
              <a:rPr lang="en-IN" altLang="en-US" sz="1800" dirty="0">
                <a:solidFill>
                  <a:srgbClr val="002060"/>
                </a:solidFill>
                <a:latin typeface="Calibri" panose="020F0502020204030204"/>
                <a:cs typeface="Calibri" panose="020F0502020204030204"/>
              </a:rPr>
              <a:t>.</a:t>
            </a:r>
            <a:endParaRPr 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IN" altLang="en-US" sz="1800" dirty="0">
                <a:solidFill>
                  <a:srgbClr val="002060"/>
                </a:solidFill>
                <a:latin typeface="Calibri" panose="020F0502020204030204"/>
                <a:cs typeface="Calibri" panose="020F0502020204030204"/>
              </a:rPr>
              <a:t>Ensure to keep </a:t>
            </a:r>
            <a:r>
              <a:rPr lang="en-US" sz="1800" dirty="0">
                <a:solidFill>
                  <a:srgbClr val="002060"/>
                </a:solidFill>
                <a:latin typeface="Calibri" panose="020F0502020204030204"/>
                <a:cs typeface="Calibri" panose="020F0502020204030204"/>
              </a:rPr>
              <a:t>the train.txt &amp; test.txt files</a:t>
            </a:r>
            <a:r>
              <a:rPr lang="en-IN" altLang="en-US" sz="1800" dirty="0">
                <a:solidFill>
                  <a:srgbClr val="002060"/>
                </a:solidFill>
                <a:latin typeface="Calibri" panose="020F0502020204030204"/>
                <a:cs typeface="Calibri" panose="020F0502020204030204"/>
              </a:rPr>
              <a:t> generated as part of data preprocessing. </a:t>
            </a:r>
            <a:endParaRPr 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US" sz="1800" dirty="0">
                <a:solidFill>
                  <a:srgbClr val="002060"/>
                </a:solidFill>
                <a:latin typeface="Calibri" panose="020F0502020204030204"/>
                <a:cs typeface="Calibri" panose="020F0502020204030204"/>
              </a:rPr>
              <a:t>Download the pre-trained YOLOv</a:t>
            </a:r>
            <a:r>
              <a:rPr lang="en-IN" altLang="en-US" sz="1800" dirty="0">
                <a:solidFill>
                  <a:srgbClr val="002060"/>
                </a:solidFill>
                <a:latin typeface="Calibri" panose="020F0502020204030204"/>
                <a:cs typeface="Calibri" panose="020F0502020204030204"/>
              </a:rPr>
              <a:t>3</a:t>
            </a:r>
            <a:r>
              <a:rPr lang="en-US" sz="1800" dirty="0">
                <a:solidFill>
                  <a:srgbClr val="002060"/>
                </a:solidFill>
                <a:latin typeface="Calibri" panose="020F0502020204030204"/>
                <a:cs typeface="Calibri" panose="020F0502020204030204"/>
              </a:rPr>
              <a:t> weights</a:t>
            </a:r>
            <a:r>
              <a:rPr lang="en-IN" altLang="en-US" sz="1800" dirty="0">
                <a:solidFill>
                  <a:srgbClr val="002060"/>
                </a:solidFill>
                <a:latin typeface="Calibri" panose="020F0502020204030204"/>
                <a:cs typeface="Calibri" panose="020F0502020204030204"/>
              </a:rPr>
              <a:t> from AlexyAB</a:t>
            </a:r>
            <a:endParaRPr 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IN" altLang="en-US" sz="1800" dirty="0">
                <a:solidFill>
                  <a:srgbClr val="002060"/>
                </a:solidFill>
                <a:latin typeface="Calibri" panose="020F0502020204030204"/>
                <a:cs typeface="Calibri" panose="020F0502020204030204"/>
              </a:rPr>
              <a:t> </a:t>
            </a:r>
            <a:r>
              <a:rPr lang="en-US" sz="1800" dirty="0">
                <a:solidFill>
                  <a:srgbClr val="002060"/>
                </a:solidFill>
                <a:latin typeface="Calibri" panose="020F0502020204030204"/>
                <a:cs typeface="Calibri" panose="020F0502020204030204"/>
              </a:rPr>
              <a:t>Train the detector</a:t>
            </a:r>
            <a:endParaRPr 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IN" altLang="en-US" sz="1800" dirty="0">
                <a:solidFill>
                  <a:srgbClr val="002060"/>
                </a:solidFill>
                <a:latin typeface="Calibri" panose="020F0502020204030204"/>
                <a:cs typeface="Calibri" panose="020F0502020204030204"/>
              </a:rPr>
              <a:t> </a:t>
            </a:r>
            <a:r>
              <a:rPr lang="en-US" sz="1800" dirty="0">
                <a:solidFill>
                  <a:srgbClr val="002060"/>
                </a:solidFill>
                <a:latin typeface="Calibri" panose="020F0502020204030204"/>
                <a:cs typeface="Calibri" panose="020F0502020204030204"/>
              </a:rPr>
              <a:t>Check performance</a:t>
            </a:r>
            <a:r>
              <a:rPr lang="en-IN" altLang="en-US" sz="1800" dirty="0">
                <a:solidFill>
                  <a:srgbClr val="002060"/>
                </a:solidFill>
                <a:latin typeface="Calibri" panose="020F0502020204030204"/>
                <a:cs typeface="Calibri" panose="020F0502020204030204"/>
              </a:rPr>
              <a:t> by looking at the training chart.</a:t>
            </a:r>
            <a:endParaRPr lang="en-IN" altLang="en-US" sz="1800" dirty="0">
              <a:solidFill>
                <a:srgbClr val="002060"/>
              </a:solidFill>
              <a:latin typeface="Calibri" panose="020F0502020204030204"/>
              <a:cs typeface="Calibri" panose="020F0502020204030204"/>
            </a:endParaRPr>
          </a:p>
        </p:txBody>
      </p:sp>
      <p:pic>
        <p:nvPicPr>
          <p:cNvPr id="2" name="Picture 1"/>
          <p:cNvPicPr>
            <a:picLocks noChangeAspect="1"/>
          </p:cNvPicPr>
          <p:nvPr/>
        </p:nvPicPr>
        <p:blipFill>
          <a:blip r:embed="rId2"/>
          <a:stretch>
            <a:fillRect/>
          </a:stretch>
        </p:blipFill>
        <p:spPr>
          <a:xfrm>
            <a:off x="9640570" y="762000"/>
            <a:ext cx="2468880" cy="2758440"/>
          </a:xfrm>
          <a:prstGeom prst="rect">
            <a:avLst/>
          </a:prstGeom>
          <a:ln w="12700" cmpd="sng">
            <a:solidFill>
              <a:schemeClr val="bg1">
                <a:lumMod val="85000"/>
              </a:schemeClr>
            </a:solidFill>
            <a:prstDash val="solid"/>
          </a:ln>
        </p:spPr>
      </p:pic>
    </p:spTree>
  </p:cSld>
  <p:clrMapOvr>
    <a:overrideClrMapping bg1="lt1" tx1="dk1" bg2="lt2" tx2="dk2" accent1="accent1" accent2="accent2" accent3="accent3" accent4="accent4" accent5="accent5" accent6="accent6" hlink="hlink" folHlink="folHlink"/>
  </p:clrMapOvr>
  <p:transition advTm="3000"/>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3810" y="29210"/>
            <a:ext cx="5361940"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cs typeface="Calibri" panose="020F0502020204030204" pitchFamily="34" charset="0"/>
                <a:sym typeface="+mn-ea"/>
              </a:rPr>
              <a:t>Generic Challenges during Model Training</a:t>
            </a:r>
            <a:endParaRPr lang="en-IN" sz="2400" dirty="0">
              <a:solidFill>
                <a:schemeClr val="accent6">
                  <a:lumMod val="75000"/>
                </a:schemeClr>
              </a:solidFill>
              <a:cs typeface="Calibri" panose="020F0502020204030204" pitchFamily="34" charset="0"/>
              <a:sym typeface="+mn-ea"/>
            </a:endParaRPr>
          </a:p>
        </p:txBody>
      </p:sp>
      <p:sp>
        <p:nvSpPr>
          <p:cNvPr id="4" name="TextBox 3"/>
          <p:cNvSpPr txBox="1"/>
          <p:nvPr/>
        </p:nvSpPr>
        <p:spPr>
          <a:xfrm>
            <a:off x="3810" y="472440"/>
            <a:ext cx="12105640" cy="5769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nSpc>
                <a:spcPct val="150000"/>
              </a:lnSpc>
              <a:buFont typeface="+mj-lt"/>
              <a:buAutoNum type="arabicParenR"/>
            </a:pPr>
            <a:r>
              <a:rPr lang="en-IN" altLang="en-US" sz="1800" dirty="0">
                <a:solidFill>
                  <a:srgbClr val="002060"/>
                </a:solidFill>
                <a:latin typeface="Calibri" panose="020F0502020204030204"/>
                <a:cs typeface="Calibri" panose="020F0502020204030204"/>
              </a:rPr>
              <a:t>Scaling Hardware - Colab VM has been scaled up / upgraded to Colab Pro for more compute power.</a:t>
            </a:r>
            <a:endParaRPr lang="en-IN" alt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IN" altLang="en-US" sz="1800" dirty="0">
                <a:solidFill>
                  <a:srgbClr val="002060"/>
                </a:solidFill>
                <a:latin typeface="Calibri" panose="020F0502020204030204"/>
                <a:cs typeface="Calibri" panose="020F0502020204030204"/>
              </a:rPr>
              <a:t>Training is stopped due to frequent disconections , need to monitor for longer hours</a:t>
            </a:r>
            <a:endParaRPr lang="en-IN" alt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IN" altLang="en-US" sz="1800" dirty="0">
                <a:solidFill>
                  <a:srgbClr val="002060"/>
                </a:solidFill>
                <a:latin typeface="Calibri" panose="020F0502020204030204"/>
                <a:cs typeface="Calibri" panose="020F0502020204030204"/>
              </a:rPr>
              <a:t>If you get disconnected or lose your session for some reason you have to run again to mount the drive, edit makefile and build darknet every single time, otherwise the darknet executable will not work. </a:t>
            </a:r>
            <a:endParaRPr lang="en-IN" altLang="en-US"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IN" altLang="en-US" sz="1800" dirty="0">
                <a:solidFill>
                  <a:srgbClr val="002060"/>
                </a:solidFill>
                <a:latin typeface="Calibri" panose="020F0502020204030204"/>
                <a:cs typeface="Calibri" panose="020F0502020204030204"/>
              </a:rPr>
              <a:t>Google drive storage is very limited to store huge datasets, weights files , custom training weights files etc. </a:t>
            </a:r>
            <a:endParaRPr lang="en-IN" altLang="en-US" sz="1800" dirty="0">
              <a:solidFill>
                <a:srgbClr val="002060"/>
              </a:solidFill>
              <a:latin typeface="Calibri" panose="020F0502020204030204"/>
              <a:cs typeface="Calibri" panose="020F0502020204030204"/>
            </a:endParaRPr>
          </a:p>
          <a:p>
            <a:pPr>
              <a:lnSpc>
                <a:spcPct val="150000"/>
              </a:lnSpc>
              <a:buFont typeface="+mj-lt"/>
            </a:pPr>
            <a:endParaRPr lang="en-IN" sz="2400" dirty="0">
              <a:solidFill>
                <a:schemeClr val="accent6">
                  <a:lumMod val="75000"/>
                </a:schemeClr>
              </a:solidFill>
              <a:cs typeface="Calibri" panose="020F0502020204030204" pitchFamily="34" charset="0"/>
            </a:endParaRPr>
          </a:p>
          <a:p>
            <a:pPr>
              <a:lnSpc>
                <a:spcPct val="150000"/>
              </a:lnSpc>
              <a:buFont typeface="+mj-lt"/>
            </a:pPr>
            <a:r>
              <a:rPr lang="en-IN" sz="2400" dirty="0">
                <a:solidFill>
                  <a:schemeClr val="accent6">
                    <a:lumMod val="75000"/>
                  </a:schemeClr>
                </a:solidFill>
                <a:cs typeface="Calibri" panose="020F0502020204030204" pitchFamily="34" charset="0"/>
              </a:rPr>
              <a:t>Learnings from Model Training</a:t>
            </a:r>
            <a:endParaRPr lang="en-IN" sz="2400" dirty="0">
              <a:solidFill>
                <a:schemeClr val="accent6">
                  <a:lumMod val="75000"/>
                </a:schemeClr>
              </a:solidFill>
              <a:cs typeface="Calibri" panose="020F0502020204030204" pitchFamily="34" charset="0"/>
            </a:endParaRPr>
          </a:p>
          <a:p>
            <a:pPr>
              <a:lnSpc>
                <a:spcPct val="150000"/>
              </a:lnSpc>
              <a:buFont typeface="+mj-lt"/>
            </a:pPr>
            <a:r>
              <a:rPr lang="en-IN" altLang="en-US" sz="1800" dirty="0">
                <a:solidFill>
                  <a:srgbClr val="002060"/>
                </a:solidFill>
                <a:latin typeface="Calibri" panose="020F0502020204030204"/>
                <a:cs typeface="Calibri" panose="020F0502020204030204"/>
              </a:rPr>
              <a:t>1) Finding hack for Auto-Click to avoid being kicked off Colab VM.</a:t>
            </a:r>
            <a:endParaRPr lang="en-IN" altLang="en-US" sz="1800" dirty="0">
              <a:solidFill>
                <a:srgbClr val="002060"/>
              </a:solidFill>
              <a:latin typeface="Calibri" panose="020F0502020204030204"/>
              <a:cs typeface="Calibri" panose="020F0502020204030204"/>
            </a:endParaRPr>
          </a:p>
          <a:p>
            <a:pPr>
              <a:lnSpc>
                <a:spcPct val="150000"/>
              </a:lnSpc>
              <a:buFont typeface="+mj-lt"/>
            </a:pPr>
            <a:r>
              <a:rPr lang="en-IN" altLang="en-US" sz="1800" dirty="0">
                <a:solidFill>
                  <a:srgbClr val="002060"/>
                </a:solidFill>
                <a:latin typeface="Calibri" panose="020F0502020204030204"/>
                <a:cs typeface="Calibri" panose="020F0502020204030204"/>
              </a:rPr>
              <a:t>2) Monitoring training chart during training for performance</a:t>
            </a:r>
            <a:endParaRPr lang="en-IN" altLang="en-US" sz="1800" dirty="0">
              <a:solidFill>
                <a:srgbClr val="002060"/>
              </a:solidFill>
              <a:latin typeface="Calibri" panose="020F0502020204030204"/>
              <a:cs typeface="Calibri" panose="020F0502020204030204"/>
            </a:endParaRPr>
          </a:p>
          <a:p>
            <a:pPr>
              <a:lnSpc>
                <a:spcPct val="150000"/>
              </a:lnSpc>
              <a:buFont typeface="+mj-lt"/>
            </a:pPr>
            <a:r>
              <a:rPr lang="en-IN" altLang="en-US" sz="1800" dirty="0">
                <a:solidFill>
                  <a:srgbClr val="002060"/>
                </a:solidFill>
                <a:latin typeface="Calibri" panose="020F0502020204030204"/>
                <a:cs typeface="Calibri" panose="020F0502020204030204"/>
              </a:rPr>
              <a:t>3) Understand the darknet model training and its weights files based on </a:t>
            </a:r>
            <a:endParaRPr lang="en-IN" altLang="en-US" sz="1800" dirty="0">
              <a:solidFill>
                <a:srgbClr val="002060"/>
              </a:solidFill>
              <a:latin typeface="Calibri" panose="020F0502020204030204"/>
              <a:cs typeface="Calibri" panose="020F0502020204030204"/>
            </a:endParaRPr>
          </a:p>
          <a:p>
            <a:pPr>
              <a:lnSpc>
                <a:spcPct val="150000"/>
              </a:lnSpc>
              <a:buFont typeface="+mj-lt"/>
            </a:pPr>
            <a:r>
              <a:rPr lang="en-IN" altLang="en-US" sz="1800" dirty="0">
                <a:solidFill>
                  <a:srgbClr val="002060"/>
                </a:solidFill>
                <a:latin typeface="Calibri" panose="020F0502020204030204"/>
                <a:cs typeface="Calibri" panose="020F0502020204030204"/>
              </a:rPr>
              <a:t>the max_batches and steps.</a:t>
            </a:r>
            <a:endParaRPr lang="en-IN" altLang="en-US" sz="1800" dirty="0">
              <a:solidFill>
                <a:srgbClr val="002060"/>
              </a:solidFill>
              <a:latin typeface="Calibri" panose="020F0502020204030204"/>
              <a:cs typeface="Calibri" panose="020F0502020204030204"/>
            </a:endParaRPr>
          </a:p>
          <a:p>
            <a:pPr>
              <a:lnSpc>
                <a:spcPct val="150000"/>
              </a:lnSpc>
              <a:buFont typeface="+mj-lt"/>
            </a:pPr>
            <a:r>
              <a:rPr lang="en-IN" altLang="en-US" sz="1800" dirty="0">
                <a:solidFill>
                  <a:srgbClr val="002060"/>
                </a:solidFill>
                <a:latin typeface="Calibri" panose="020F0502020204030204"/>
                <a:cs typeface="Calibri" panose="020F0502020204030204"/>
              </a:rPr>
              <a:t>4) Checking the mAP value for all the saved weights to see which gives the best results.</a:t>
            </a:r>
            <a:endParaRPr lang="en-IN" altLang="en-US" sz="1800" dirty="0">
              <a:solidFill>
                <a:srgbClr val="002060"/>
              </a:solidFill>
              <a:latin typeface="Calibri" panose="020F0502020204030204"/>
              <a:cs typeface="Calibri" panose="020F0502020204030204"/>
            </a:endParaRPr>
          </a:p>
          <a:p>
            <a:pPr>
              <a:lnSpc>
                <a:spcPct val="150000"/>
              </a:lnSpc>
              <a:buFont typeface="+mj-lt"/>
            </a:pPr>
            <a:r>
              <a:rPr lang="en-IN" altLang="en-US" sz="1800" dirty="0">
                <a:solidFill>
                  <a:srgbClr val="002060"/>
                </a:solidFill>
                <a:latin typeface="Calibri" panose="020F0502020204030204"/>
                <a:cs typeface="Calibri" panose="020F0502020204030204"/>
              </a:rPr>
              <a:t>5) Run custom detector on test / unseen images by changing with different threshold values</a:t>
            </a:r>
            <a:endParaRPr lang="en-IN" altLang="en-US" sz="1800" dirty="0">
              <a:solidFill>
                <a:srgbClr val="002060"/>
              </a:solidFill>
              <a:latin typeface="Calibri" panose="020F0502020204030204"/>
              <a:cs typeface="Calibri" panose="020F0502020204030204"/>
            </a:endParaRPr>
          </a:p>
        </p:txBody>
      </p:sp>
      <p:pic>
        <p:nvPicPr>
          <p:cNvPr id="5" name="Picture 4"/>
          <p:cNvPicPr>
            <a:picLocks noChangeAspect="1"/>
          </p:cNvPicPr>
          <p:nvPr/>
        </p:nvPicPr>
        <p:blipFill>
          <a:blip r:embed="rId2"/>
          <a:stretch>
            <a:fillRect/>
          </a:stretch>
        </p:blipFill>
        <p:spPr>
          <a:xfrm>
            <a:off x="6934200" y="2971800"/>
            <a:ext cx="5187315" cy="2247900"/>
          </a:xfrm>
          <a:prstGeom prst="rect">
            <a:avLst/>
          </a:prstGeom>
        </p:spPr>
      </p:pic>
    </p:spTree>
  </p:cSld>
  <p:clrMapOvr>
    <a:overrideClrMapping bg1="lt1" tx1="dk1" bg2="lt2" tx2="dk2" accent1="accent1" accent2="accent2" accent3="accent3" accent4="accent4" accent5="accent5" accent6="accent6" hlink="hlink" folHlink="folHlink"/>
  </p:clrMapOvr>
  <p:transition advTm="3000"/>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3810" y="29210"/>
            <a:ext cx="6786245"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cs typeface="Calibri" panose="020F0502020204030204" pitchFamily="34" charset="0"/>
                <a:sym typeface="+mn-ea"/>
              </a:rPr>
              <a:t>Model Evaluation - Training Performance Chart</a:t>
            </a:r>
            <a:endParaRPr lang="en-IN" sz="2400" dirty="0">
              <a:solidFill>
                <a:schemeClr val="accent6">
                  <a:lumMod val="75000"/>
                </a:schemeClr>
              </a:solidFill>
              <a:cs typeface="Calibri" panose="020F0502020204030204" pitchFamily="34" charset="0"/>
              <a:sym typeface="+mn-ea"/>
            </a:endParaRPr>
          </a:p>
        </p:txBody>
      </p:sp>
      <p:pic>
        <p:nvPicPr>
          <p:cNvPr id="7" name="Picture 6"/>
          <p:cNvPicPr>
            <a:picLocks noChangeAspect="1"/>
          </p:cNvPicPr>
          <p:nvPr/>
        </p:nvPicPr>
        <p:blipFill>
          <a:blip r:embed="rId2"/>
          <a:stretch>
            <a:fillRect/>
          </a:stretch>
        </p:blipFill>
        <p:spPr>
          <a:xfrm>
            <a:off x="5890260" y="705485"/>
            <a:ext cx="5944235" cy="5758180"/>
          </a:xfrm>
          <a:prstGeom prst="rect">
            <a:avLst/>
          </a:prstGeom>
          <a:ln>
            <a:solidFill>
              <a:schemeClr val="bg1">
                <a:lumMod val="85000"/>
              </a:schemeClr>
            </a:solidFill>
          </a:ln>
        </p:spPr>
      </p:pic>
      <p:pic>
        <p:nvPicPr>
          <p:cNvPr id="8" name="Picture 7"/>
          <p:cNvPicPr>
            <a:picLocks noChangeAspect="1"/>
          </p:cNvPicPr>
          <p:nvPr/>
        </p:nvPicPr>
        <p:blipFill>
          <a:blip r:embed="rId3"/>
          <a:stretch>
            <a:fillRect/>
          </a:stretch>
        </p:blipFill>
        <p:spPr>
          <a:xfrm>
            <a:off x="197485" y="704850"/>
            <a:ext cx="5692775" cy="5756275"/>
          </a:xfrm>
          <a:prstGeom prst="rect">
            <a:avLst/>
          </a:prstGeom>
          <a:ln>
            <a:solidFill>
              <a:schemeClr val="bg1">
                <a:lumMod val="85000"/>
              </a:schemeClr>
            </a:solidFill>
          </a:ln>
        </p:spPr>
      </p:pic>
      <p:sp>
        <p:nvSpPr>
          <p:cNvPr id="9" name="Text Box 8"/>
          <p:cNvSpPr txBox="1"/>
          <p:nvPr/>
        </p:nvSpPr>
        <p:spPr>
          <a:xfrm>
            <a:off x="2205990" y="6443980"/>
            <a:ext cx="1715770" cy="368300"/>
          </a:xfrm>
          <a:prstGeom prst="rect">
            <a:avLst/>
          </a:prstGeom>
          <a:noFill/>
        </p:spPr>
        <p:txBody>
          <a:bodyPr wrap="square" rtlCol="0">
            <a:spAutoFit/>
          </a:bodyPr>
          <a:p>
            <a:r>
              <a:rPr lang="en-IN" altLang="en-US">
                <a:solidFill>
                  <a:srgbClr val="002060"/>
                </a:solidFill>
              </a:rPr>
              <a:t>YOLOv3-Tiny  </a:t>
            </a:r>
            <a:endParaRPr lang="en-IN" altLang="en-US">
              <a:solidFill>
                <a:srgbClr val="002060"/>
              </a:solidFill>
            </a:endParaRPr>
          </a:p>
        </p:txBody>
      </p:sp>
      <p:sp>
        <p:nvSpPr>
          <p:cNvPr id="11" name="Text Box 10"/>
          <p:cNvSpPr txBox="1"/>
          <p:nvPr/>
        </p:nvSpPr>
        <p:spPr>
          <a:xfrm>
            <a:off x="7924800" y="6489700"/>
            <a:ext cx="1325880" cy="368300"/>
          </a:xfrm>
          <a:prstGeom prst="rect">
            <a:avLst/>
          </a:prstGeom>
          <a:noFill/>
        </p:spPr>
        <p:txBody>
          <a:bodyPr wrap="square" rtlCol="0">
            <a:spAutoFit/>
          </a:bodyPr>
          <a:p>
            <a:r>
              <a:rPr lang="en-IN" altLang="en-US">
                <a:solidFill>
                  <a:srgbClr val="002060"/>
                </a:solidFill>
              </a:rPr>
              <a:t>   YOLOv3  </a:t>
            </a:r>
            <a:endParaRPr lang="en-IN" altLang="en-US">
              <a:solidFill>
                <a:srgbClr val="002060"/>
              </a:solidFill>
            </a:endParaRPr>
          </a:p>
        </p:txBody>
      </p:sp>
    </p:spTree>
  </p:cSld>
  <p:clrMapOvr>
    <a:overrideClrMapping bg1="lt1" tx1="dk1" bg2="lt2" tx2="dk2" accent1="accent1" accent2="accent2" accent3="accent3" accent4="accent4" accent5="accent5" accent6="accent6" hlink="hlink" folHlink="folHlink"/>
  </p:clrMapOvr>
  <p:transition advTm="3000"/>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3810" y="29210"/>
            <a:ext cx="5535930"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cs typeface="Calibri" panose="020F0502020204030204" pitchFamily="34" charset="0"/>
                <a:sym typeface="+mn-ea"/>
              </a:rPr>
              <a:t>Custom Object Detection Output</a:t>
            </a:r>
            <a:endParaRPr lang="en-IN" sz="2400" dirty="0">
              <a:solidFill>
                <a:schemeClr val="accent6">
                  <a:lumMod val="75000"/>
                </a:schemeClr>
              </a:solidFill>
              <a:cs typeface="Calibri" panose="020F0502020204030204" pitchFamily="34" charset="0"/>
              <a:sym typeface="+mn-ea"/>
            </a:endParaRPr>
          </a:p>
        </p:txBody>
      </p:sp>
      <p:grpSp>
        <p:nvGrpSpPr>
          <p:cNvPr id="15" name="Group 14"/>
          <p:cNvGrpSpPr/>
          <p:nvPr/>
        </p:nvGrpSpPr>
        <p:grpSpPr>
          <a:xfrm>
            <a:off x="76200" y="664210"/>
            <a:ext cx="12016740" cy="6119495"/>
            <a:chOff x="120" y="1046"/>
            <a:chExt cx="18924" cy="9637"/>
          </a:xfrm>
        </p:grpSpPr>
        <p:pic>
          <p:nvPicPr>
            <p:cNvPr id="2" name="Picture 1"/>
            <p:cNvPicPr>
              <a:picLocks noChangeAspect="1"/>
            </p:cNvPicPr>
            <p:nvPr/>
          </p:nvPicPr>
          <p:blipFill>
            <a:blip r:embed="rId2"/>
            <a:stretch>
              <a:fillRect/>
            </a:stretch>
          </p:blipFill>
          <p:spPr>
            <a:xfrm>
              <a:off x="132" y="1080"/>
              <a:ext cx="6676" cy="4716"/>
            </a:xfrm>
            <a:prstGeom prst="rect">
              <a:avLst/>
            </a:prstGeom>
          </p:spPr>
        </p:pic>
        <p:pic>
          <p:nvPicPr>
            <p:cNvPr id="4" name="Picture 3"/>
            <p:cNvPicPr>
              <a:picLocks noChangeAspect="1"/>
            </p:cNvPicPr>
            <p:nvPr/>
          </p:nvPicPr>
          <p:blipFill>
            <a:blip r:embed="rId3"/>
            <a:stretch>
              <a:fillRect/>
            </a:stretch>
          </p:blipFill>
          <p:spPr>
            <a:xfrm>
              <a:off x="6714" y="5863"/>
              <a:ext cx="6270" cy="4820"/>
            </a:xfrm>
            <a:prstGeom prst="rect">
              <a:avLst/>
            </a:prstGeom>
          </p:spPr>
        </p:pic>
        <p:pic>
          <p:nvPicPr>
            <p:cNvPr id="5" name="Picture 4"/>
            <p:cNvPicPr>
              <a:picLocks noChangeAspect="1"/>
            </p:cNvPicPr>
            <p:nvPr/>
          </p:nvPicPr>
          <p:blipFill>
            <a:blip r:embed="rId4"/>
            <a:stretch>
              <a:fillRect/>
            </a:stretch>
          </p:blipFill>
          <p:spPr>
            <a:xfrm>
              <a:off x="6840" y="1057"/>
              <a:ext cx="6270" cy="4584"/>
            </a:xfrm>
            <a:prstGeom prst="rect">
              <a:avLst/>
            </a:prstGeom>
          </p:spPr>
        </p:pic>
        <p:pic>
          <p:nvPicPr>
            <p:cNvPr id="12" name="Picture 11"/>
            <p:cNvPicPr>
              <a:picLocks noChangeAspect="1"/>
            </p:cNvPicPr>
            <p:nvPr/>
          </p:nvPicPr>
          <p:blipFill>
            <a:blip r:embed="rId5"/>
            <a:stretch>
              <a:fillRect/>
            </a:stretch>
          </p:blipFill>
          <p:spPr>
            <a:xfrm>
              <a:off x="13142" y="1046"/>
              <a:ext cx="5888" cy="4623"/>
            </a:xfrm>
            <a:prstGeom prst="rect">
              <a:avLst/>
            </a:prstGeom>
          </p:spPr>
        </p:pic>
        <p:pic>
          <p:nvPicPr>
            <p:cNvPr id="13" name="Picture 12"/>
            <p:cNvPicPr>
              <a:picLocks noChangeAspect="1"/>
            </p:cNvPicPr>
            <p:nvPr/>
          </p:nvPicPr>
          <p:blipFill>
            <a:blip r:embed="rId6"/>
            <a:stretch>
              <a:fillRect/>
            </a:stretch>
          </p:blipFill>
          <p:spPr>
            <a:xfrm>
              <a:off x="120" y="5810"/>
              <a:ext cx="6556" cy="4873"/>
            </a:xfrm>
            <a:prstGeom prst="rect">
              <a:avLst/>
            </a:prstGeom>
          </p:spPr>
        </p:pic>
        <p:pic>
          <p:nvPicPr>
            <p:cNvPr id="14" name="Picture 13"/>
            <p:cNvPicPr>
              <a:picLocks noChangeAspect="1"/>
            </p:cNvPicPr>
            <p:nvPr/>
          </p:nvPicPr>
          <p:blipFill>
            <a:blip r:embed="rId7"/>
            <a:stretch>
              <a:fillRect/>
            </a:stretch>
          </p:blipFill>
          <p:spPr>
            <a:xfrm>
              <a:off x="13022" y="5764"/>
              <a:ext cx="6022" cy="4864"/>
            </a:xfrm>
            <a:prstGeom prst="rect">
              <a:avLst/>
            </a:prstGeom>
          </p:spPr>
        </p:pic>
      </p:grpSp>
    </p:spTree>
  </p:cSld>
  <p:clrMapOvr>
    <a:overrideClrMapping bg1="lt1" tx1="dk1" bg2="lt2" tx2="dk2" accent1="accent1" accent2="accent2" accent3="accent3" accent4="accent4" accent5="accent5" accent6="accent6" hlink="hlink" folHlink="folHlink"/>
  </p:clrMapOvr>
  <p:transition advTm="3000"/>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110" y="29100"/>
            <a:ext cx="8300361"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cs typeface="Calibri" panose="020F0502020204030204" pitchFamily="34" charset="0"/>
                <a:sym typeface="+mn-ea"/>
              </a:rPr>
              <a:t>Model Evaluation / Performance Metrics</a:t>
            </a:r>
            <a:endParaRPr lang="en-IN" sz="2400" dirty="0">
              <a:solidFill>
                <a:schemeClr val="accent6">
                  <a:lumMod val="75000"/>
                </a:schemeClr>
              </a:solidFill>
              <a:cs typeface="Calibri" panose="020F0502020204030204" pitchFamily="34" charset="0"/>
              <a:sym typeface="+mn-ea"/>
            </a:endParaRPr>
          </a:p>
        </p:txBody>
      </p:sp>
      <p:sp>
        <p:nvSpPr>
          <p:cNvPr id="2" name="Text Box 1"/>
          <p:cNvSpPr txBox="1"/>
          <p:nvPr/>
        </p:nvSpPr>
        <p:spPr>
          <a:xfrm>
            <a:off x="113665" y="762000"/>
            <a:ext cx="12078335" cy="1753235"/>
          </a:xfrm>
          <a:prstGeom prst="rect">
            <a:avLst/>
          </a:prstGeom>
          <a:noFill/>
        </p:spPr>
        <p:txBody>
          <a:bodyPr wrap="square" rtlCol="0">
            <a:spAutoFit/>
          </a:bodyPr>
          <a:p>
            <a:pPr>
              <a:lnSpc>
                <a:spcPct val="150000"/>
              </a:lnSpc>
            </a:pPr>
            <a:r>
              <a:rPr lang="en-IN" altLang="en-US">
                <a:solidFill>
                  <a:srgbClr val="002060"/>
                </a:solidFill>
              </a:rPr>
              <a:t>There are 3 ways for measuring the performance of YOLOv3</a:t>
            </a:r>
            <a:endParaRPr lang="en-IN" altLang="en-US">
              <a:solidFill>
                <a:srgbClr val="002060"/>
              </a:solidFill>
            </a:endParaRPr>
          </a:p>
          <a:p>
            <a:pPr marL="342900" indent="-342900">
              <a:lnSpc>
                <a:spcPct val="150000"/>
              </a:lnSpc>
              <a:buFont typeface="+mj-lt"/>
              <a:buAutoNum type="arabicParenR"/>
            </a:pPr>
            <a:r>
              <a:rPr lang="en-IN" altLang="en-US">
                <a:solidFill>
                  <a:srgbClr val="002060"/>
                </a:solidFill>
              </a:rPr>
              <a:t>IOU Score   - choose some threshold value to classify the detection is correct or not</a:t>
            </a:r>
            <a:endParaRPr lang="en-IN" altLang="en-US">
              <a:solidFill>
                <a:srgbClr val="002060"/>
              </a:solidFill>
            </a:endParaRPr>
          </a:p>
          <a:p>
            <a:pPr marL="342900" indent="-342900">
              <a:lnSpc>
                <a:spcPct val="150000"/>
              </a:lnSpc>
              <a:buFont typeface="+mj-lt"/>
              <a:buAutoNum type="arabicParenR"/>
            </a:pPr>
            <a:r>
              <a:rPr lang="en-IN" altLang="en-US">
                <a:solidFill>
                  <a:srgbClr val="002060"/>
                </a:solidFill>
              </a:rPr>
              <a:t>Average Precision   -  Compute average precision for each object in the image</a:t>
            </a:r>
            <a:endParaRPr lang="en-IN" altLang="en-US">
              <a:solidFill>
                <a:srgbClr val="002060"/>
              </a:solidFill>
            </a:endParaRPr>
          </a:p>
          <a:p>
            <a:pPr marL="342900" indent="-342900">
              <a:lnSpc>
                <a:spcPct val="150000"/>
              </a:lnSpc>
              <a:buFont typeface="+mj-lt"/>
              <a:buAutoNum type="arabicParenR"/>
            </a:pPr>
            <a:r>
              <a:rPr lang="en-IN" altLang="en-US">
                <a:solidFill>
                  <a:srgbClr val="002060"/>
                </a:solidFill>
              </a:rPr>
              <a:t>mAP Score - the mean of all the average precision values</a:t>
            </a:r>
            <a:endParaRPr lang="en-IN" altLang="en-US">
              <a:solidFill>
                <a:srgbClr val="002060"/>
              </a:solidFill>
            </a:endParaRPr>
          </a:p>
        </p:txBody>
      </p:sp>
      <p:graphicFrame>
        <p:nvGraphicFramePr>
          <p:cNvPr id="9" name="Object 8"/>
          <p:cNvGraphicFramePr/>
          <p:nvPr/>
        </p:nvGraphicFramePr>
        <p:xfrm>
          <a:off x="7772400" y="1371600"/>
          <a:ext cx="2188845" cy="777875"/>
        </p:xfrm>
        <a:graphic>
          <a:graphicData uri="http://schemas.openxmlformats.org/presentationml/2006/ole">
            <mc:AlternateContent xmlns:mc="http://schemas.openxmlformats.org/markup-compatibility/2006">
              <mc:Choice xmlns:v="urn:schemas-microsoft-com:vml" Requires="v">
                <p:oleObj spid="_x0000_s11" name="" r:id="rId2" imgW="2186940" imgH="777240" progId="Paint.Picture">
                  <p:embed/>
                </p:oleObj>
              </mc:Choice>
              <mc:Fallback>
                <p:oleObj name="" r:id="rId2" imgW="2186940" imgH="777240" progId="Paint.Picture">
                  <p:embed/>
                  <p:pic>
                    <p:nvPicPr>
                      <p:cNvPr id="0" name="Picture 10"/>
                      <p:cNvPicPr/>
                      <p:nvPr/>
                    </p:nvPicPr>
                    <p:blipFill>
                      <a:blip r:embed="rId3"/>
                      <a:stretch>
                        <a:fillRect/>
                      </a:stretch>
                    </p:blipFill>
                    <p:spPr>
                      <a:xfrm>
                        <a:off x="7772400" y="1371600"/>
                        <a:ext cx="2188845" cy="777875"/>
                      </a:xfrm>
                      <a:prstGeom prst="rect">
                        <a:avLst/>
                      </a:prstGeom>
                      <a:ln>
                        <a:solidFill>
                          <a:schemeClr val="bg1">
                            <a:lumMod val="85000"/>
                          </a:schemeClr>
                        </a:solidFill>
                      </a:ln>
                    </p:spPr>
                  </p:pic>
                </p:oleObj>
              </mc:Fallback>
            </mc:AlternateContent>
          </a:graphicData>
        </a:graphic>
      </p:graphicFrame>
      <p:graphicFrame>
        <p:nvGraphicFramePr>
          <p:cNvPr id="12" name="Object 11"/>
          <p:cNvGraphicFramePr/>
          <p:nvPr/>
        </p:nvGraphicFramePr>
        <p:xfrm>
          <a:off x="381000" y="3200400"/>
          <a:ext cx="5969635" cy="2604135"/>
        </p:xfrm>
        <a:graphic>
          <a:graphicData uri="http://schemas.openxmlformats.org/presentationml/2006/ole">
            <mc:AlternateContent xmlns:mc="http://schemas.openxmlformats.org/markup-compatibility/2006">
              <mc:Choice xmlns:v="urn:schemas-microsoft-com:vml" Requires="v">
                <p:oleObj spid="_x0000_s13" name="" r:id="rId4" imgW="7231380" imgH="3398520" progId="Paint.Picture">
                  <p:embed/>
                </p:oleObj>
              </mc:Choice>
              <mc:Fallback>
                <p:oleObj name="" r:id="rId4" imgW="7231380" imgH="3398520" progId="Paint.Picture">
                  <p:embed/>
                  <p:pic>
                    <p:nvPicPr>
                      <p:cNvPr id="0" name="Picture 12"/>
                      <p:cNvPicPr/>
                      <p:nvPr/>
                    </p:nvPicPr>
                    <p:blipFill>
                      <a:blip r:embed="rId5"/>
                      <a:stretch>
                        <a:fillRect/>
                      </a:stretch>
                    </p:blipFill>
                    <p:spPr>
                      <a:xfrm>
                        <a:off x="381000" y="3200400"/>
                        <a:ext cx="5969635" cy="2604135"/>
                      </a:xfrm>
                      <a:prstGeom prst="rect">
                        <a:avLst/>
                      </a:prstGeom>
                      <a:ln>
                        <a:solidFill>
                          <a:schemeClr val="bg1">
                            <a:lumMod val="85000"/>
                          </a:schemeClr>
                        </a:solidFill>
                      </a:ln>
                    </p:spPr>
                  </p:pic>
                </p:oleObj>
              </mc:Fallback>
            </mc:AlternateContent>
          </a:graphicData>
        </a:graphic>
      </p:graphicFrame>
      <p:pic>
        <p:nvPicPr>
          <p:cNvPr id="101" name="Picture 100"/>
          <p:cNvPicPr/>
          <p:nvPr/>
        </p:nvPicPr>
        <p:blipFill>
          <a:blip r:embed="rId6"/>
          <a:stretch>
            <a:fillRect/>
          </a:stretch>
        </p:blipFill>
        <p:spPr>
          <a:xfrm>
            <a:off x="6435725" y="3200400"/>
            <a:ext cx="5597525" cy="2684780"/>
          </a:xfrm>
          <a:prstGeom prst="rect">
            <a:avLst/>
          </a:prstGeom>
          <a:noFill/>
          <a:ln w="9525">
            <a:solidFill>
              <a:schemeClr val="bg1">
                <a:lumMod val="85000"/>
              </a:schemeClr>
            </a:solidFill>
          </a:ln>
        </p:spPr>
      </p:pic>
    </p:spTree>
  </p:cSld>
  <p:clrMapOvr>
    <a:overrideClrMapping bg1="lt1" tx1="dk1" bg2="lt2" tx2="dk2" accent1="accent1" accent2="accent2" accent3="accent3" accent4="accent4" accent5="accent5" accent6="accent6" hlink="hlink" folHlink="folHlink"/>
  </p:clrMapOvr>
  <p:transition advTm="3000"/>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3920" y="29100"/>
            <a:ext cx="8300361" cy="521970"/>
          </a:xfrm>
          <a:prstGeom prst="rect">
            <a:avLst/>
          </a:prstGeom>
          <a:noFill/>
        </p:spPr>
        <p:txBody>
          <a:bodyPr wrap="square" lIns="91440" tIns="45720" rIns="91440" bIns="45720" rtlCol="0" anchor="t">
            <a:spAutoFit/>
          </a:bodyPr>
          <a:lstStyle/>
          <a:p>
            <a:r>
              <a:rPr lang="en-IN" sz="2800" dirty="0">
                <a:solidFill>
                  <a:schemeClr val="accent6">
                    <a:lumMod val="75000"/>
                  </a:schemeClr>
                </a:solidFill>
                <a:cs typeface="Calibri" panose="020F0502020204030204" pitchFamily="34" charset="0"/>
                <a:sym typeface="+mn-ea"/>
              </a:rPr>
              <a:t>Loss Function</a:t>
            </a:r>
            <a:endParaRPr lang="en-IN" sz="2800" dirty="0">
              <a:solidFill>
                <a:schemeClr val="accent6">
                  <a:lumMod val="75000"/>
                </a:schemeClr>
              </a:solidFill>
              <a:cs typeface="Calibri" panose="020F0502020204030204" pitchFamily="34" charset="0"/>
              <a:sym typeface="+mn-ea"/>
            </a:endParaRPr>
          </a:p>
        </p:txBody>
      </p:sp>
      <p:sp>
        <p:nvSpPr>
          <p:cNvPr id="4" name="TextBox 3"/>
          <p:cNvSpPr txBox="1"/>
          <p:nvPr/>
        </p:nvSpPr>
        <p:spPr>
          <a:xfrm>
            <a:off x="3810" y="381000"/>
            <a:ext cx="12029440" cy="25844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sz="1800" dirty="0">
                <a:solidFill>
                  <a:srgbClr val="002060"/>
                </a:solidFill>
                <a:latin typeface="Calibri" panose="020F0502020204030204"/>
                <a:cs typeface="Calibri" panose="020F0502020204030204"/>
              </a:rPr>
              <a:t>YOLO uses sum-squared error between the predictions and the ground truth to calculate loss. </a:t>
            </a:r>
            <a:endParaRPr lang="en-US" sz="1800" dirty="0">
              <a:solidFill>
                <a:srgbClr val="002060"/>
              </a:solidFill>
              <a:latin typeface="Calibri" panose="020F0502020204030204"/>
              <a:cs typeface="Calibri" panose="020F0502020204030204"/>
            </a:endParaRPr>
          </a:p>
          <a:p>
            <a:pPr>
              <a:lnSpc>
                <a:spcPct val="150000"/>
              </a:lnSpc>
            </a:pPr>
            <a:r>
              <a:rPr lang="en-US" sz="1800" dirty="0">
                <a:solidFill>
                  <a:srgbClr val="002060"/>
                </a:solidFill>
                <a:latin typeface="Calibri" panose="020F0502020204030204"/>
                <a:cs typeface="Calibri" panose="020F0502020204030204"/>
              </a:rPr>
              <a:t>The loss function composes of:</a:t>
            </a:r>
            <a:endParaRPr lang="en-US" sz="1800" dirty="0">
              <a:solidFill>
                <a:srgbClr val="002060"/>
              </a:solidFill>
              <a:latin typeface="Calibri" panose="020F0502020204030204"/>
              <a:cs typeface="Calibri" panose="020F0502020204030204"/>
            </a:endParaRPr>
          </a:p>
          <a:p>
            <a:pPr lvl="2" indent="-285750">
              <a:lnSpc>
                <a:spcPct val="150000"/>
              </a:lnSpc>
              <a:buFont typeface="Wingdings" panose="05000000000000000000" charset="0"/>
              <a:buChar char="§"/>
            </a:pPr>
            <a:r>
              <a:rPr lang="en-US" sz="1800" dirty="0">
                <a:solidFill>
                  <a:srgbClr val="002060"/>
                </a:solidFill>
                <a:latin typeface="Calibri" panose="020F0502020204030204"/>
                <a:cs typeface="Calibri" panose="020F0502020204030204"/>
                <a:sym typeface="+mn-ea"/>
              </a:rPr>
              <a:t>the localization loss (errors between the predicted boundary box and the ground truth).</a:t>
            </a:r>
            <a:endParaRPr lang="en-US" sz="1800" dirty="0">
              <a:solidFill>
                <a:srgbClr val="002060"/>
              </a:solidFill>
              <a:latin typeface="Calibri" panose="020F0502020204030204"/>
              <a:cs typeface="Calibri" panose="020F0502020204030204"/>
              <a:sym typeface="+mn-ea"/>
            </a:endParaRPr>
          </a:p>
          <a:p>
            <a:pPr lvl="2" indent="-285750">
              <a:lnSpc>
                <a:spcPct val="150000"/>
              </a:lnSpc>
              <a:buFont typeface="Wingdings" panose="05000000000000000000" charset="0"/>
              <a:buChar char="§"/>
            </a:pPr>
            <a:r>
              <a:rPr lang="en-US" sz="1800" dirty="0">
                <a:solidFill>
                  <a:srgbClr val="002060"/>
                </a:solidFill>
                <a:latin typeface="Calibri" panose="020F0502020204030204"/>
                <a:cs typeface="Calibri" panose="020F0502020204030204"/>
                <a:sym typeface="+mn-ea"/>
              </a:rPr>
              <a:t>the confidence loss (the objectness of the box).</a:t>
            </a:r>
            <a:endParaRPr lang="en-US" sz="1800" dirty="0">
              <a:solidFill>
                <a:srgbClr val="002060"/>
              </a:solidFill>
              <a:latin typeface="Calibri" panose="020F0502020204030204"/>
              <a:cs typeface="Calibri" panose="020F0502020204030204"/>
              <a:sym typeface="+mn-ea"/>
            </a:endParaRPr>
          </a:p>
          <a:p>
            <a:pPr lvl="2" indent="-285750">
              <a:lnSpc>
                <a:spcPct val="150000"/>
              </a:lnSpc>
              <a:buFont typeface="Wingdings" panose="05000000000000000000" charset="0"/>
              <a:buChar char="§"/>
            </a:pPr>
            <a:r>
              <a:rPr lang="en-US" sz="1800" dirty="0">
                <a:solidFill>
                  <a:srgbClr val="002060"/>
                </a:solidFill>
                <a:latin typeface="Calibri" panose="020F0502020204030204"/>
                <a:cs typeface="Calibri" panose="020F0502020204030204"/>
              </a:rPr>
              <a:t>the classification loss.</a:t>
            </a:r>
            <a:endParaRPr lang="en-US" sz="1800" dirty="0">
              <a:solidFill>
                <a:srgbClr val="002060"/>
              </a:solidFill>
              <a:latin typeface="Calibri" panose="020F0502020204030204"/>
              <a:cs typeface="Calibri" panose="020F0502020204030204"/>
            </a:endParaRPr>
          </a:p>
          <a:p>
            <a:pPr marL="742950" lvl="1" indent="-285750">
              <a:lnSpc>
                <a:spcPct val="150000"/>
              </a:lnSpc>
              <a:buFont typeface="Wingdings" panose="05000000000000000000" charset="0"/>
              <a:buChar char="§"/>
            </a:pPr>
            <a:endParaRPr lang="en-US" dirty="0">
              <a:solidFill>
                <a:srgbClr val="002060"/>
              </a:solidFill>
              <a:latin typeface="Calibri" panose="020F0502020204030204"/>
              <a:cs typeface="Calibri" panose="020F0502020204030204"/>
            </a:endParaRPr>
          </a:p>
        </p:txBody>
      </p:sp>
      <p:graphicFrame>
        <p:nvGraphicFramePr>
          <p:cNvPr id="17" name="Object 16"/>
          <p:cNvGraphicFramePr/>
          <p:nvPr/>
        </p:nvGraphicFramePr>
        <p:xfrm>
          <a:off x="3713480" y="2339340"/>
          <a:ext cx="8319770" cy="4331335"/>
        </p:xfrm>
        <a:graphic>
          <a:graphicData uri="http://schemas.openxmlformats.org/presentationml/2006/ole">
            <mc:AlternateContent xmlns:mc="http://schemas.openxmlformats.org/markup-compatibility/2006">
              <mc:Choice xmlns:v="urn:schemas-microsoft-com:vml" Requires="v">
                <p:oleObj spid="_x0000_s18" name="" r:id="rId2" imgW="8313420" imgH="4076700" progId="Paint.Picture">
                  <p:embed/>
                </p:oleObj>
              </mc:Choice>
              <mc:Fallback>
                <p:oleObj name="" r:id="rId2" imgW="8313420" imgH="4076700" progId="Paint.Picture">
                  <p:embed/>
                  <p:pic>
                    <p:nvPicPr>
                      <p:cNvPr id="0" name="Picture 17"/>
                      <p:cNvPicPr/>
                      <p:nvPr/>
                    </p:nvPicPr>
                    <p:blipFill>
                      <a:blip r:embed="rId3"/>
                      <a:stretch>
                        <a:fillRect/>
                      </a:stretch>
                    </p:blipFill>
                    <p:spPr>
                      <a:xfrm>
                        <a:off x="3713480" y="2339340"/>
                        <a:ext cx="8319770" cy="4331335"/>
                      </a:xfrm>
                      <a:prstGeom prst="rect">
                        <a:avLst/>
                      </a:prstGeom>
                      <a:ln>
                        <a:solidFill>
                          <a:schemeClr val="bg1">
                            <a:lumMod val="85000"/>
                          </a:schemeClr>
                        </a:solidFill>
                      </a:ln>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advTm="3000"/>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110" y="29100"/>
            <a:ext cx="8300361" cy="521970"/>
          </a:xfrm>
          <a:prstGeom prst="rect">
            <a:avLst/>
          </a:prstGeom>
          <a:noFill/>
        </p:spPr>
        <p:txBody>
          <a:bodyPr wrap="square" lIns="91440" tIns="45720" rIns="91440" bIns="45720" rtlCol="0" anchor="t">
            <a:spAutoFit/>
          </a:bodyPr>
          <a:lstStyle/>
          <a:p>
            <a:r>
              <a:rPr lang="en-IN" sz="2800" dirty="0">
                <a:solidFill>
                  <a:schemeClr val="accent6">
                    <a:lumMod val="75000"/>
                  </a:schemeClr>
                </a:solidFill>
                <a:cs typeface="Calibri" panose="020F0502020204030204" pitchFamily="34" charset="0"/>
                <a:sym typeface="+mn-ea"/>
              </a:rPr>
              <a:t>Loss Function</a:t>
            </a:r>
            <a:endParaRPr lang="en-IN" sz="2800" dirty="0">
              <a:solidFill>
                <a:schemeClr val="accent6">
                  <a:lumMod val="75000"/>
                </a:schemeClr>
              </a:solidFill>
              <a:cs typeface="Calibri" panose="020F0502020204030204" pitchFamily="34" charset="0"/>
              <a:sym typeface="+mn-ea"/>
            </a:endParaRPr>
          </a:p>
        </p:txBody>
      </p:sp>
      <p:sp>
        <p:nvSpPr>
          <p:cNvPr id="4" name="TextBox 3"/>
          <p:cNvSpPr txBox="1"/>
          <p:nvPr/>
        </p:nvSpPr>
        <p:spPr>
          <a:xfrm>
            <a:off x="-19685" y="533400"/>
            <a:ext cx="6252210" cy="63239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sz="1800" dirty="0">
                <a:solidFill>
                  <a:srgbClr val="002060"/>
                </a:solidFill>
                <a:latin typeface="Calibri" panose="020F0502020204030204"/>
                <a:cs typeface="Calibri" panose="020F0502020204030204"/>
              </a:rPr>
              <a:t>YOLO</a:t>
            </a:r>
            <a:r>
              <a:rPr lang="en-IN" altLang="en-US" sz="1800" dirty="0">
                <a:solidFill>
                  <a:srgbClr val="002060"/>
                </a:solidFill>
                <a:latin typeface="Calibri" panose="020F0502020204030204"/>
                <a:cs typeface="Calibri" panose="020F0502020204030204"/>
              </a:rPr>
              <a:t>v3 Loss Function improvements -</a:t>
            </a:r>
            <a:endParaRPr lang="en-IN" altLang="en-US" sz="1800" dirty="0">
              <a:solidFill>
                <a:srgbClr val="002060"/>
              </a:solidFill>
              <a:latin typeface="Calibri" panose="020F0502020204030204"/>
              <a:cs typeface="Calibri" panose="020F0502020204030204"/>
            </a:endParaRPr>
          </a:p>
          <a:p>
            <a:pPr>
              <a:lnSpc>
                <a:spcPct val="150000"/>
              </a:lnSpc>
            </a:pPr>
            <a:r>
              <a:rPr lang="en-IN" altLang="en-US" sz="1800" b="1" dirty="0">
                <a:solidFill>
                  <a:srgbClr val="002060"/>
                </a:solidFill>
                <a:latin typeface="Calibri" panose="020F0502020204030204"/>
                <a:cs typeface="Calibri" panose="020F0502020204030204"/>
              </a:rPr>
              <a:t>Class Prediction</a:t>
            </a:r>
            <a:endParaRPr lang="en-IN" altLang="en-US" sz="1800" b="1" dirty="0">
              <a:solidFill>
                <a:srgbClr val="002060"/>
              </a:solidFill>
              <a:latin typeface="Calibri" panose="020F0502020204030204"/>
              <a:cs typeface="Calibri" panose="020F0502020204030204"/>
            </a:endParaRPr>
          </a:p>
          <a:p>
            <a:pPr marL="285750" indent="-285750">
              <a:lnSpc>
                <a:spcPct val="150000"/>
              </a:lnSpc>
              <a:buFont typeface="Wingdings" panose="05000000000000000000" charset="0"/>
              <a:buChar char="§"/>
            </a:pPr>
            <a:r>
              <a:rPr lang="en-US" dirty="0">
                <a:solidFill>
                  <a:srgbClr val="002060"/>
                </a:solidFill>
                <a:latin typeface="Calibri" panose="020F0502020204030204"/>
                <a:cs typeface="Calibri" panose="020F0502020204030204"/>
              </a:rPr>
              <a:t>YOLOv3 </a:t>
            </a:r>
            <a:r>
              <a:rPr lang="en-US" dirty="0">
                <a:solidFill>
                  <a:srgbClr val="FF0000"/>
                </a:solidFill>
                <a:latin typeface="Calibri" panose="020F0502020204030204"/>
                <a:cs typeface="Calibri" panose="020F0502020204030204"/>
              </a:rPr>
              <a:t>replaces </a:t>
            </a:r>
            <a:r>
              <a:rPr lang="en-US" dirty="0">
                <a:solidFill>
                  <a:srgbClr val="002060"/>
                </a:solidFill>
                <a:latin typeface="Calibri" panose="020F0502020204030204"/>
                <a:cs typeface="Calibri" panose="020F0502020204030204"/>
              </a:rPr>
              <a:t>the softmax function with independent logistic classifiers to calculate the likeliness of the input belongs to a specific label.</a:t>
            </a:r>
            <a:endParaRPr lang="en-US" dirty="0">
              <a:solidFill>
                <a:srgbClr val="002060"/>
              </a:solidFill>
              <a:latin typeface="Calibri" panose="020F0502020204030204"/>
              <a:cs typeface="Calibri" panose="020F0502020204030204"/>
            </a:endParaRPr>
          </a:p>
          <a:p>
            <a:pPr marL="285750" indent="-285750">
              <a:lnSpc>
                <a:spcPct val="150000"/>
              </a:lnSpc>
              <a:buFont typeface="Wingdings" panose="05000000000000000000" charset="0"/>
              <a:buChar char="§"/>
            </a:pPr>
            <a:endParaRPr lang="en-US" dirty="0">
              <a:solidFill>
                <a:srgbClr val="002060"/>
              </a:solidFill>
              <a:latin typeface="Calibri" panose="020F0502020204030204"/>
              <a:cs typeface="Calibri" panose="020F0502020204030204"/>
            </a:endParaRPr>
          </a:p>
          <a:p>
            <a:pPr>
              <a:lnSpc>
                <a:spcPct val="150000"/>
              </a:lnSpc>
              <a:buFont typeface="Wingdings" panose="05000000000000000000" charset="0"/>
            </a:pPr>
            <a:r>
              <a:rPr lang="en-US" b="1" dirty="0">
                <a:solidFill>
                  <a:srgbClr val="002060"/>
                </a:solidFill>
                <a:latin typeface="Calibri" panose="020F0502020204030204"/>
                <a:cs typeface="Calibri" panose="020F0502020204030204"/>
              </a:rPr>
              <a:t>Bounding box prediction &amp; cost function calculation</a:t>
            </a:r>
            <a:endParaRPr lang="en-US" b="1" dirty="0">
              <a:solidFill>
                <a:srgbClr val="002060"/>
              </a:solidFill>
              <a:latin typeface="Calibri" panose="020F0502020204030204"/>
              <a:cs typeface="Calibri" panose="020F0502020204030204"/>
            </a:endParaRPr>
          </a:p>
          <a:p>
            <a:pPr marL="285750" indent="-285750">
              <a:lnSpc>
                <a:spcPct val="150000"/>
              </a:lnSpc>
              <a:buFont typeface="Wingdings" panose="05000000000000000000" charset="0"/>
              <a:buChar char="§"/>
            </a:pPr>
            <a:r>
              <a:rPr lang="en-US" dirty="0">
                <a:solidFill>
                  <a:srgbClr val="002060"/>
                </a:solidFill>
                <a:latin typeface="Calibri" panose="020F0502020204030204"/>
                <a:cs typeface="Calibri" panose="020F0502020204030204"/>
              </a:rPr>
              <a:t>If the bounding box prior (anchor) overlaps a ground truth object more than others, the corresponding objectness score should be 1.</a:t>
            </a:r>
            <a:endParaRPr lang="en-US" dirty="0">
              <a:solidFill>
                <a:srgbClr val="002060"/>
              </a:solidFill>
              <a:latin typeface="Calibri" panose="020F0502020204030204"/>
              <a:cs typeface="Calibri" panose="020F0502020204030204"/>
            </a:endParaRPr>
          </a:p>
          <a:p>
            <a:pPr marL="285750" indent="-285750">
              <a:lnSpc>
                <a:spcPct val="150000"/>
              </a:lnSpc>
              <a:buFont typeface="Wingdings" panose="05000000000000000000" charset="0"/>
              <a:buChar char="§"/>
            </a:pPr>
            <a:r>
              <a:rPr lang="en-US" dirty="0">
                <a:solidFill>
                  <a:srgbClr val="002060"/>
                </a:solidFill>
                <a:latin typeface="Calibri" panose="020F0502020204030204"/>
                <a:cs typeface="Calibri" panose="020F0502020204030204"/>
              </a:rPr>
              <a:t>For other priors with overlap greater than a predefined threshold (default 0.5), they incur no cost.</a:t>
            </a:r>
            <a:endParaRPr lang="en-US" dirty="0">
              <a:solidFill>
                <a:srgbClr val="002060"/>
              </a:solidFill>
              <a:latin typeface="Calibri" panose="020F0502020204030204"/>
              <a:cs typeface="Calibri" panose="020F0502020204030204"/>
            </a:endParaRPr>
          </a:p>
          <a:p>
            <a:pPr marL="285750" indent="-285750">
              <a:lnSpc>
                <a:spcPct val="150000"/>
              </a:lnSpc>
              <a:buFont typeface="Wingdings" panose="05000000000000000000" charset="0"/>
              <a:buChar char="§"/>
            </a:pPr>
            <a:r>
              <a:rPr lang="en-US" dirty="0">
                <a:solidFill>
                  <a:srgbClr val="002060"/>
                </a:solidFill>
                <a:latin typeface="Calibri" panose="020F0502020204030204"/>
                <a:cs typeface="Calibri" panose="020F0502020204030204"/>
              </a:rPr>
              <a:t> If a bounding box prior is not assigned, it incurs no classification and localization lost, just confidence loss on objectness.</a:t>
            </a:r>
            <a:endParaRPr lang="en-US" altLang="en-US" dirty="0">
              <a:solidFill>
                <a:srgbClr val="002060"/>
              </a:solidFill>
              <a:latin typeface="Calibri" panose="020F0502020204030204"/>
              <a:cs typeface="Calibri" panose="020F0502020204030204"/>
            </a:endParaRPr>
          </a:p>
        </p:txBody>
      </p:sp>
      <p:pic>
        <p:nvPicPr>
          <p:cNvPr id="103" name="Picture 102"/>
          <p:cNvPicPr/>
          <p:nvPr/>
        </p:nvPicPr>
        <p:blipFill>
          <a:blip r:embed="rId2"/>
          <a:stretch>
            <a:fillRect/>
          </a:stretch>
        </p:blipFill>
        <p:spPr>
          <a:xfrm>
            <a:off x="6283960" y="533400"/>
            <a:ext cx="5831205" cy="6191250"/>
          </a:xfrm>
          <a:prstGeom prst="rect">
            <a:avLst/>
          </a:prstGeom>
          <a:noFill/>
          <a:ln w="9525">
            <a:solidFill>
              <a:schemeClr val="bg1">
                <a:lumMod val="85000"/>
              </a:schemeClr>
            </a:solidFill>
          </a:ln>
        </p:spPr>
      </p:pic>
    </p:spTree>
  </p:cSld>
  <p:clrMapOvr>
    <a:overrideClrMapping bg1="lt1" tx1="dk1" bg2="lt2" tx2="dk2" accent1="accent1" accent2="accent2" accent3="accent3" accent4="accent4" accent5="accent5" accent6="accent6" hlink="hlink" folHlink="folHlink"/>
  </p:clrMapOvr>
  <p:transition advTm="3000"/>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485630"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10" name="Text Box 6"/>
          <p:cNvSpPr txBox="1"/>
          <p:nvPr/>
        </p:nvSpPr>
        <p:spPr>
          <a:xfrm>
            <a:off x="110" y="29100"/>
            <a:ext cx="8300361" cy="460375"/>
          </a:xfrm>
          <a:prstGeom prst="rect">
            <a:avLst/>
          </a:prstGeom>
          <a:noFill/>
        </p:spPr>
        <p:txBody>
          <a:bodyPr wrap="square" lIns="91440" tIns="45720" rIns="91440" bIns="45720" rtlCol="0" anchor="t">
            <a:spAutoFit/>
          </a:bodyPr>
          <a:lstStyle/>
          <a:p>
            <a:r>
              <a:rPr lang="en-IN" sz="2400" b="1" dirty="0">
                <a:solidFill>
                  <a:schemeClr val="accent6">
                    <a:lumMod val="75000"/>
                  </a:schemeClr>
                </a:solidFill>
                <a:cs typeface="Calibri" panose="020F0502020204030204" pitchFamily="34" charset="0"/>
                <a:sym typeface="+mn-ea"/>
              </a:rPr>
              <a:t>Model Deployment</a:t>
            </a:r>
            <a:endParaRPr lang="en-IN" sz="2400" b="1" dirty="0">
              <a:solidFill>
                <a:schemeClr val="accent6">
                  <a:lumMod val="75000"/>
                </a:schemeClr>
              </a:solidFill>
              <a:cs typeface="Calibri" panose="020F0502020204030204" pitchFamily="34" charset="0"/>
              <a:sym typeface="+mn-ea"/>
            </a:endParaRPr>
          </a:p>
        </p:txBody>
      </p:sp>
      <p:sp>
        <p:nvSpPr>
          <p:cNvPr id="4" name="Text Box 3"/>
          <p:cNvSpPr txBox="1"/>
          <p:nvPr/>
        </p:nvSpPr>
        <p:spPr>
          <a:xfrm>
            <a:off x="76200" y="457200"/>
            <a:ext cx="11963400" cy="922020"/>
          </a:xfrm>
          <a:prstGeom prst="rect">
            <a:avLst/>
          </a:prstGeom>
          <a:noFill/>
        </p:spPr>
        <p:txBody>
          <a:bodyPr wrap="square" rtlCol="0">
            <a:spAutoFit/>
          </a:bodyPr>
          <a:p>
            <a:pPr>
              <a:lnSpc>
                <a:spcPct val="150000"/>
              </a:lnSpc>
            </a:pPr>
            <a:r>
              <a:rPr lang="en-IN" altLang="en-US" sz="1800">
                <a:solidFill>
                  <a:srgbClr val="002060"/>
                </a:solidFill>
              </a:rPr>
              <a:t>Different methods can be used for model deployment on PROD SYSTEM.</a:t>
            </a:r>
            <a:endParaRPr lang="en-IN" altLang="en-US" sz="1800">
              <a:solidFill>
                <a:srgbClr val="002060"/>
              </a:solidFill>
            </a:endParaRPr>
          </a:p>
          <a:p>
            <a:pPr>
              <a:lnSpc>
                <a:spcPct val="150000"/>
              </a:lnSpc>
            </a:pPr>
            <a:r>
              <a:rPr lang="en-IN" altLang="en-US" sz="1800" b="1">
                <a:gradFill>
                  <a:gsLst>
                    <a:gs pos="0">
                      <a:srgbClr val="14CD68"/>
                    </a:gs>
                    <a:gs pos="100000">
                      <a:srgbClr val="035C7D"/>
                    </a:gs>
                  </a:gsLst>
                  <a:lin scaled="0"/>
                </a:gradFill>
              </a:rPr>
              <a:t>1. Flask           2. Streamlit      </a:t>
            </a:r>
            <a:r>
              <a:rPr lang="en-IN" altLang="en-US" sz="1800" b="1">
                <a:solidFill>
                  <a:srgbClr val="002060"/>
                </a:solidFill>
              </a:rPr>
              <a:t> </a:t>
            </a:r>
            <a:r>
              <a:rPr lang="en-IN" altLang="en-US" sz="1800">
                <a:solidFill>
                  <a:srgbClr val="002060"/>
                </a:solidFill>
              </a:rPr>
              <a:t>3. FastAPI</a:t>
            </a:r>
            <a:r>
              <a:rPr lang="en-IN" altLang="en-US" sz="1800">
                <a:solidFill>
                  <a:schemeClr val="tx2"/>
                </a:solidFill>
              </a:rPr>
              <a:t>        </a:t>
            </a:r>
            <a:r>
              <a:rPr lang="en-IN" altLang="en-US" sz="1800" b="1">
                <a:gradFill>
                  <a:gsLst>
                    <a:gs pos="0">
                      <a:srgbClr val="14CD68"/>
                    </a:gs>
                    <a:gs pos="100000">
                      <a:srgbClr val="035C7D"/>
                    </a:gs>
                  </a:gsLst>
                  <a:lin scaled="0"/>
                </a:gradFill>
              </a:rPr>
              <a:t>4.PyQt       </a:t>
            </a:r>
            <a:r>
              <a:rPr lang="en-IN" altLang="en-US" sz="1800">
                <a:solidFill>
                  <a:srgbClr val="002060"/>
                </a:solidFill>
              </a:rPr>
              <a:t>5. Cloud deployment</a:t>
            </a:r>
            <a:endParaRPr lang="en-IN" altLang="en-US" sz="1800">
              <a:solidFill>
                <a:srgbClr val="002060"/>
              </a:solidFill>
            </a:endParaRPr>
          </a:p>
        </p:txBody>
      </p:sp>
      <p:pic>
        <p:nvPicPr>
          <p:cNvPr id="105" name="Picture 104"/>
          <p:cNvPicPr/>
          <p:nvPr/>
        </p:nvPicPr>
        <p:blipFill>
          <a:blip r:embed="rId2"/>
          <a:stretch>
            <a:fillRect/>
          </a:stretch>
        </p:blipFill>
        <p:spPr>
          <a:xfrm>
            <a:off x="6096000" y="1821180"/>
            <a:ext cx="5999480" cy="4994275"/>
          </a:xfrm>
          <a:prstGeom prst="rect">
            <a:avLst/>
          </a:prstGeom>
          <a:noFill/>
          <a:ln w="9525">
            <a:solidFill>
              <a:schemeClr val="bg1">
                <a:lumMod val="85000"/>
              </a:schemeClr>
            </a:solidFill>
          </a:ln>
        </p:spPr>
      </p:pic>
      <p:pic>
        <p:nvPicPr>
          <p:cNvPr id="5" name="Picture 4"/>
          <p:cNvPicPr>
            <a:picLocks noChangeAspect="1"/>
          </p:cNvPicPr>
          <p:nvPr/>
        </p:nvPicPr>
        <p:blipFill>
          <a:blip r:embed="rId3"/>
          <a:stretch>
            <a:fillRect/>
          </a:stretch>
        </p:blipFill>
        <p:spPr>
          <a:xfrm>
            <a:off x="-635" y="1869440"/>
            <a:ext cx="6069965" cy="4946015"/>
          </a:xfrm>
          <a:prstGeom prst="rect">
            <a:avLst/>
          </a:prstGeom>
          <a:ln w="12700" cmpd="sng">
            <a:solidFill>
              <a:schemeClr val="bg1">
                <a:lumMod val="85000"/>
              </a:schemeClr>
            </a:solidFill>
            <a:prstDash val="solid"/>
          </a:ln>
        </p:spPr>
      </p:pic>
      <p:sp>
        <p:nvSpPr>
          <p:cNvPr id="6" name="Text Box 5"/>
          <p:cNvSpPr txBox="1"/>
          <p:nvPr/>
        </p:nvSpPr>
        <p:spPr>
          <a:xfrm rot="20040000">
            <a:off x="2205990" y="4078605"/>
            <a:ext cx="1432560" cy="4603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algn="ctr"/>
            <a:r>
              <a:rPr lang="en-IN" altLang="en-US" sz="2400" i="1">
                <a:effectLst>
                  <a:glow rad="63500">
                    <a:schemeClr val="accent1">
                      <a:satMod val="175000"/>
                      <a:alpha val="40000"/>
                    </a:schemeClr>
                  </a:glow>
                </a:effectLst>
              </a:rPr>
              <a:t>Flask</a:t>
            </a:r>
            <a:endParaRPr lang="en-IN" altLang="en-US" sz="2400" i="1">
              <a:effectLst>
                <a:glow rad="63500">
                  <a:schemeClr val="accent1">
                    <a:satMod val="175000"/>
                    <a:alpha val="40000"/>
                  </a:schemeClr>
                </a:glow>
              </a:effectLst>
            </a:endParaRPr>
          </a:p>
        </p:txBody>
      </p:sp>
      <p:sp>
        <p:nvSpPr>
          <p:cNvPr id="8" name="Text Box 7"/>
          <p:cNvSpPr txBox="1"/>
          <p:nvPr/>
        </p:nvSpPr>
        <p:spPr>
          <a:xfrm rot="19560000">
            <a:off x="9324975" y="4634230"/>
            <a:ext cx="1432560" cy="4603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algn="ctr"/>
            <a:r>
              <a:rPr lang="en-IN" altLang="en-US" sz="2400" i="1">
                <a:effectLst>
                  <a:glow rad="63500">
                    <a:schemeClr val="accent1">
                      <a:satMod val="175000"/>
                      <a:alpha val="40000"/>
                    </a:schemeClr>
                  </a:glow>
                </a:effectLst>
              </a:rPr>
              <a:t>Streamlit</a:t>
            </a:r>
            <a:endParaRPr lang="en-IN" altLang="en-US" sz="2400" i="1">
              <a:effectLst>
                <a:glow rad="63500">
                  <a:schemeClr val="accent1">
                    <a:satMod val="175000"/>
                    <a:alpha val="40000"/>
                  </a:schemeClr>
                </a:glow>
              </a:effectLst>
            </a:endParaRPr>
          </a:p>
        </p:txBody>
      </p:sp>
    </p:spTree>
  </p:cSld>
  <p:clrMapOvr>
    <a:overrideClrMapping bg1="lt1" tx1="dk1" bg2="lt2" tx2="dk2" accent1="accent1" accent2="accent2" accent3="accent3" accent4="accent4" accent5="accent5" accent6="accent6" hlink="hlink" folHlink="folHlink"/>
  </p:clrMapOvr>
  <p:transition advTm="300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6200" y="398780"/>
            <a:ext cx="12068810" cy="4831080"/>
          </a:xfrm>
          <a:prstGeom prst="rect">
            <a:avLst/>
          </a:prstGeom>
          <a:noFill/>
        </p:spPr>
        <p:txBody>
          <a:bodyPr wrap="square" rtlCol="0">
            <a:spAutoFit/>
          </a:bodyPr>
          <a:p>
            <a:pPr>
              <a:lnSpc>
                <a:spcPct val="150000"/>
              </a:lnSpc>
            </a:pPr>
            <a:r>
              <a:rPr lang="en-IN" altLang="en-US" sz="1800">
                <a:solidFill>
                  <a:srgbClr val="002060"/>
                </a:solidFill>
              </a:rPr>
              <a:t>Prerequisites for deploying the model using Flask - </a:t>
            </a:r>
            <a:endParaRPr lang="en-IN" altLang="en-US" sz="1800">
              <a:solidFill>
                <a:srgbClr val="002060"/>
              </a:solidFill>
            </a:endParaRPr>
          </a:p>
          <a:p>
            <a:pPr marL="800100" lvl="1" indent="-342900">
              <a:lnSpc>
                <a:spcPct val="150000"/>
              </a:lnSpc>
              <a:buFont typeface="+mj-lt"/>
              <a:buAutoNum type="arabicPeriod"/>
            </a:pPr>
            <a:r>
              <a:rPr lang="en-IN" altLang="en-US" sz="1800">
                <a:solidFill>
                  <a:srgbClr val="002060"/>
                </a:solidFill>
              </a:rPr>
              <a:t>training weights file should be in protobuf format.</a:t>
            </a:r>
            <a:endParaRPr lang="en-IN" altLang="en-US" sz="1800">
              <a:solidFill>
                <a:srgbClr val="002060"/>
              </a:solidFill>
            </a:endParaRPr>
          </a:p>
          <a:p>
            <a:pPr marL="800100" lvl="1" indent="-342900">
              <a:lnSpc>
                <a:spcPct val="150000"/>
              </a:lnSpc>
              <a:buFont typeface="+mj-lt"/>
              <a:buAutoNum type="arabicPeriod"/>
            </a:pPr>
            <a:r>
              <a:rPr lang="en-IN" altLang="en-US" sz="1800">
                <a:solidFill>
                  <a:srgbClr val="002060"/>
                </a:solidFill>
              </a:rPr>
              <a:t>Convert  weights file into frozen file(.pb) and then generate tflite file using TensorflowLite.</a:t>
            </a:r>
            <a:endParaRPr lang="en-IN" altLang="en-US" sz="1800">
              <a:solidFill>
                <a:srgbClr val="002060"/>
              </a:solidFill>
            </a:endParaRPr>
          </a:p>
          <a:p>
            <a:pPr lvl="1">
              <a:lnSpc>
                <a:spcPct val="150000"/>
              </a:lnSpc>
              <a:buFont typeface="+mj-lt"/>
            </a:pPr>
            <a:endParaRPr lang="en-IN" altLang="en-US" sz="800">
              <a:solidFill>
                <a:srgbClr val="002060"/>
              </a:solidFill>
            </a:endParaRPr>
          </a:p>
          <a:p>
            <a:r>
              <a:rPr lang="en-IN" altLang="en-US" sz="1800">
                <a:solidFill>
                  <a:srgbClr val="002060"/>
                </a:solidFill>
              </a:rPr>
              <a:t>Weights file can be converted into Tensorflow lite file as mentioned above:</a:t>
            </a:r>
            <a:endParaRPr lang="en-IN" altLang="en-US" sz="1800">
              <a:solidFill>
                <a:srgbClr val="002060"/>
              </a:solidFill>
            </a:endParaRPr>
          </a:p>
          <a:p>
            <a:endParaRPr lang="en-IN" altLang="en-US" sz="800">
              <a:solidFill>
                <a:srgbClr val="002060"/>
              </a:solidFill>
            </a:endParaRPr>
          </a:p>
          <a:p>
            <a:r>
              <a:rPr lang="en-IN" altLang="en-US" sz="1800">
                <a:solidFill>
                  <a:srgbClr val="002060"/>
                </a:solidFill>
              </a:rPr>
              <a:t>1)  Gather all required files used / generated from your YOLO model like - </a:t>
            </a:r>
            <a:endParaRPr lang="en-IN" altLang="en-US" sz="1800">
              <a:solidFill>
                <a:srgbClr val="002060"/>
              </a:solidFill>
            </a:endParaRPr>
          </a:p>
          <a:p>
            <a:pPr marL="742950" lvl="1" indent="-285750">
              <a:buFont typeface="Wingdings" panose="05000000000000000000" charset="0"/>
              <a:buChar char="ü"/>
            </a:pPr>
            <a:r>
              <a:rPr lang="en-IN" altLang="en-US" sz="1800">
                <a:solidFill>
                  <a:srgbClr val="002060"/>
                </a:solidFill>
              </a:rPr>
              <a:t>classes.txt</a:t>
            </a:r>
            <a:endParaRPr lang="en-IN" altLang="en-US" sz="1800">
              <a:solidFill>
                <a:srgbClr val="002060"/>
              </a:solidFill>
            </a:endParaRPr>
          </a:p>
          <a:p>
            <a:pPr marL="742950" lvl="1" indent="-285750">
              <a:buFont typeface="Wingdings" panose="05000000000000000000" charset="0"/>
              <a:buChar char="ü"/>
            </a:pPr>
            <a:r>
              <a:rPr lang="en-IN" altLang="en-US" sz="1800">
                <a:solidFill>
                  <a:srgbClr val="002060"/>
                </a:solidFill>
              </a:rPr>
              <a:t>yolo.weights file</a:t>
            </a:r>
            <a:endParaRPr lang="en-IN" altLang="en-US" sz="1800">
              <a:solidFill>
                <a:srgbClr val="002060"/>
              </a:solidFill>
            </a:endParaRPr>
          </a:p>
          <a:p>
            <a:pPr marL="285750" indent="-285750">
              <a:lnSpc>
                <a:spcPct val="150000"/>
              </a:lnSpc>
            </a:pPr>
            <a:r>
              <a:rPr lang="en-IN" altLang="en-US" sz="1800">
                <a:solidFill>
                  <a:srgbClr val="002060"/>
                </a:solidFill>
              </a:rPr>
              <a:t>2)  Create a folder named YOLOv3_TFLite and upload / move / copy the files.</a:t>
            </a:r>
            <a:endParaRPr lang="en-IN" altLang="en-US" sz="1800">
              <a:solidFill>
                <a:srgbClr val="002060"/>
              </a:solidFill>
            </a:endParaRPr>
          </a:p>
          <a:p>
            <a:pPr>
              <a:lnSpc>
                <a:spcPct val="150000"/>
              </a:lnSpc>
            </a:pPr>
            <a:r>
              <a:rPr lang="en-IN" altLang="en-US" sz="1800">
                <a:solidFill>
                  <a:srgbClr val="002060"/>
                </a:solidFill>
              </a:rPr>
              <a:t>3)  Upload / mount the YOLOv3_TFLite folder into google drive</a:t>
            </a:r>
            <a:endParaRPr lang="en-IN" altLang="en-US" sz="1800">
              <a:solidFill>
                <a:srgbClr val="002060"/>
              </a:solidFill>
            </a:endParaRPr>
          </a:p>
          <a:p>
            <a:pPr>
              <a:lnSpc>
                <a:spcPct val="150000"/>
              </a:lnSpc>
            </a:pPr>
            <a:r>
              <a:rPr lang="en-IN" altLang="en-US" sz="1800">
                <a:solidFill>
                  <a:srgbClr val="002060"/>
                </a:solidFill>
              </a:rPr>
              <a:t>4)  After collecting all the required files run the below command to convert into frozen(.pb) file </a:t>
            </a:r>
            <a:endParaRPr lang="en-IN" altLang="en-US" sz="1800">
              <a:solidFill>
                <a:srgbClr val="002060"/>
              </a:solidFill>
            </a:endParaRPr>
          </a:p>
          <a:p>
            <a:pPr>
              <a:lnSpc>
                <a:spcPct val="150000"/>
              </a:lnSpc>
            </a:pPr>
            <a:r>
              <a:rPr lang="en-IN" altLang="en-US" sz="1800">
                <a:solidFill>
                  <a:srgbClr val="002060"/>
                </a:solidFill>
              </a:rPr>
              <a:t>5) </a:t>
            </a:r>
            <a:r>
              <a:rPr lang="en-IN" altLang="en-US" sz="1800">
                <a:solidFill>
                  <a:srgbClr val="002060"/>
                </a:solidFill>
                <a:sym typeface="+mn-ea"/>
              </a:rPr>
              <a:t>5) Convert .pb file into tensorflow lite file(This step can be skipped as frozen file is enough for our flask deployment)</a:t>
            </a:r>
            <a:endParaRPr lang="en-IN" altLang="en-US" sz="1800">
              <a:solidFill>
                <a:srgbClr val="002060"/>
              </a:solidFill>
            </a:endParaRPr>
          </a:p>
          <a:p>
            <a:pPr>
              <a:lnSpc>
                <a:spcPct val="150000"/>
              </a:lnSpc>
            </a:pPr>
            <a:r>
              <a:rPr lang="en-IN" altLang="en-US" sz="1800">
                <a:solidFill>
                  <a:srgbClr val="002060"/>
                </a:solidFill>
                <a:sym typeface="+mn-ea"/>
              </a:rPr>
              <a:t> </a:t>
            </a:r>
            <a:endParaRPr lang="en-IN" altLang="en-US" sz="1800">
              <a:solidFill>
                <a:srgbClr val="002060"/>
              </a:solidFill>
            </a:endParaRPr>
          </a:p>
        </p:txBody>
      </p:sp>
      <p:pic>
        <p:nvPicPr>
          <p:cNvPr id="3" name="Picture 2"/>
          <p:cNvPicPr>
            <a:picLocks noChangeAspect="1"/>
          </p:cNvPicPr>
          <p:nvPr/>
        </p:nvPicPr>
        <p:blipFill>
          <a:blip r:embed="rId1"/>
          <a:stretch>
            <a:fillRect/>
          </a:stretch>
        </p:blipFill>
        <p:spPr>
          <a:xfrm>
            <a:off x="1219200" y="4800600"/>
            <a:ext cx="9860280" cy="1954530"/>
          </a:xfrm>
          <a:prstGeom prst="rect">
            <a:avLst/>
          </a:prstGeom>
        </p:spPr>
      </p:pic>
      <p:pic>
        <p:nvPicPr>
          <p:cNvPr id="5122" name="Picture 1"/>
          <p:cNvPicPr>
            <a:picLocks noChangeAspect="1"/>
          </p:cNvPicPr>
          <p:nvPr/>
        </p:nvPicPr>
        <p:blipFill>
          <a:blip r:embed="rId2"/>
          <a:stretch>
            <a:fillRect/>
          </a:stretch>
        </p:blipFill>
        <p:spPr>
          <a:xfrm>
            <a:off x="9485630" y="128588"/>
            <a:ext cx="2524125" cy="322262"/>
          </a:xfrm>
          <a:prstGeom prst="rect">
            <a:avLst/>
          </a:prstGeom>
          <a:noFill/>
          <a:ln w="9525">
            <a:noFill/>
          </a:ln>
        </p:spPr>
      </p:pic>
      <p:sp>
        <p:nvSpPr>
          <p:cNvPr id="10" name="Text Box 6"/>
          <p:cNvSpPr txBox="1"/>
          <p:nvPr/>
        </p:nvSpPr>
        <p:spPr>
          <a:xfrm>
            <a:off x="0" y="29210"/>
            <a:ext cx="3378200" cy="521970"/>
          </a:xfrm>
          <a:prstGeom prst="rect">
            <a:avLst/>
          </a:prstGeom>
          <a:noFill/>
        </p:spPr>
        <p:txBody>
          <a:bodyPr wrap="square" lIns="91440" tIns="45720" rIns="91440" bIns="45720" rtlCol="0" anchor="t">
            <a:spAutoFit/>
          </a:bodyPr>
          <a:p>
            <a:r>
              <a:rPr lang="en-IN" sz="2800" dirty="0">
                <a:solidFill>
                  <a:schemeClr val="accent6">
                    <a:lumMod val="75000"/>
                  </a:schemeClr>
                </a:solidFill>
                <a:cs typeface="Calibri" panose="020F0502020204030204" pitchFamily="34" charset="0"/>
                <a:sym typeface="+mn-ea"/>
              </a:rPr>
              <a:t>Flask Deployment</a:t>
            </a:r>
            <a:endParaRPr lang="en-IN" sz="2800" dirty="0">
              <a:solidFill>
                <a:schemeClr val="accent6">
                  <a:lumMod val="75000"/>
                </a:schemeClr>
              </a:solidFill>
              <a:cs typeface="Calibri" panose="020F0502020204030204" pitchFamily="34" charset="0"/>
              <a:sym typeface="+mn-ea"/>
            </a:endParaRPr>
          </a:p>
        </p:txBody>
      </p:sp>
    </p:spTree>
  </p:cSld>
  <p:clrMapOvr>
    <a:masterClrMapping/>
  </p:clrMapOvr>
  <p:transition advTm="3000"/>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2" name="Text Box 1"/>
          <p:cNvSpPr txBox="1"/>
          <p:nvPr/>
        </p:nvSpPr>
        <p:spPr>
          <a:xfrm>
            <a:off x="86226" y="252663"/>
            <a:ext cx="9131935" cy="460375"/>
          </a:xfrm>
          <a:prstGeom prst="rect">
            <a:avLst/>
          </a:prstGeom>
          <a:noFill/>
        </p:spPr>
        <p:txBody>
          <a:bodyPr wrap="square" lIns="91440" tIns="45720" rIns="91440" bIns="45720" rtlCol="0" anchor="t">
            <a:spAutoFit/>
          </a:bodyPr>
          <a:lstStyle/>
          <a:p>
            <a:r>
              <a:rPr lang="en-IN" altLang="en-US" sz="2400" dirty="0">
                <a:solidFill>
                  <a:schemeClr val="accent6">
                    <a:lumMod val="75000"/>
                  </a:schemeClr>
                </a:solidFill>
                <a:latin typeface="Calibri" panose="020F0502020204030204"/>
                <a:cs typeface="Calibri" panose="020F0502020204030204"/>
              </a:rPr>
              <a:t>Motivation &amp; Problem Statement : </a:t>
            </a:r>
            <a:r>
              <a:rPr lang="en-GB" sz="1600" b="1" i="1" dirty="0">
                <a:solidFill>
                  <a:schemeClr val="accent6">
                    <a:lumMod val="75000"/>
                  </a:schemeClr>
                </a:solidFill>
                <a:latin typeface="Calibri" panose="020F0502020204030204"/>
                <a:cs typeface="Calibri" panose="020F0502020204030204"/>
                <a:sym typeface="+mn-ea"/>
              </a:rPr>
              <a:t>AUTONOMOUS DRIVING</a:t>
            </a:r>
            <a:endParaRPr lang="en-GB" altLang="en-US" sz="1600" b="1" i="1" dirty="0">
              <a:solidFill>
                <a:schemeClr val="accent6">
                  <a:lumMod val="75000"/>
                </a:schemeClr>
              </a:solidFill>
              <a:latin typeface="Calibri" panose="020F0502020204030204"/>
              <a:cs typeface="Calibri" panose="020F0502020204030204"/>
              <a:sym typeface="+mn-ea"/>
            </a:endParaRPr>
          </a:p>
        </p:txBody>
      </p:sp>
      <p:graphicFrame>
        <p:nvGraphicFramePr>
          <p:cNvPr id="4" name="Object 3"/>
          <p:cNvGraphicFramePr/>
          <p:nvPr/>
        </p:nvGraphicFramePr>
        <p:xfrm>
          <a:off x="914402" y="1546058"/>
          <a:ext cx="5179695" cy="2851217"/>
        </p:xfrm>
        <a:graphic>
          <a:graphicData uri="http://schemas.openxmlformats.org/presentationml/2006/ole">
            <mc:AlternateContent xmlns:mc="http://schemas.openxmlformats.org/markup-compatibility/2006">
              <mc:Choice xmlns:v="urn:schemas-microsoft-com:vml" Requires="v">
                <p:oleObj spid="_x0000_s13313" name="" r:id="rId2" imgW="4160520" imgH="3185160" progId="Paint.Picture">
                  <p:embed/>
                </p:oleObj>
              </mc:Choice>
              <mc:Fallback>
                <p:oleObj name="" r:id="rId2" imgW="4160520" imgH="3185160" progId="Paint.Picture">
                  <p:embed/>
                  <p:pic>
                    <p:nvPicPr>
                      <p:cNvPr id="0" name="Object 3"/>
                      <p:cNvPicPr/>
                      <p:nvPr/>
                    </p:nvPicPr>
                    <p:blipFill>
                      <a:blip r:embed="rId3"/>
                      <a:stretch>
                        <a:fillRect/>
                      </a:stretch>
                    </p:blipFill>
                    <p:spPr>
                      <a:xfrm>
                        <a:off x="914402" y="1546058"/>
                        <a:ext cx="5179695" cy="2851217"/>
                      </a:xfrm>
                      <a:prstGeom prst="rect">
                        <a:avLst/>
                      </a:prstGeom>
                    </p:spPr>
                  </p:pic>
                </p:oleObj>
              </mc:Fallback>
            </mc:AlternateContent>
          </a:graphicData>
        </a:graphic>
      </p:graphicFrame>
      <p:sp>
        <p:nvSpPr>
          <p:cNvPr id="8" name="Text Box 7"/>
          <p:cNvSpPr txBox="1"/>
          <p:nvPr/>
        </p:nvSpPr>
        <p:spPr>
          <a:xfrm>
            <a:off x="6823910" y="1181099"/>
            <a:ext cx="5093035" cy="5078313"/>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marL="285750" indent="-285750">
              <a:buFont typeface="Wingdings" panose="05000000000000000000" charset="0"/>
              <a:buChar char="§"/>
            </a:pPr>
            <a:r>
              <a:rPr lang="en-IN" altLang="en-US" i="1" dirty="0">
                <a:solidFill>
                  <a:srgbClr val="002060"/>
                </a:solidFill>
              </a:rPr>
              <a:t>Object detection and Segmentation is one of the most challenging problems in Computer Vision technologies and active research topic in Deep Learning.</a:t>
            </a:r>
            <a:endParaRPr lang="en-IN" altLang="en-US" i="1" dirty="0">
              <a:solidFill>
                <a:srgbClr val="002060"/>
              </a:solidFill>
              <a:cs typeface="Calibri" panose="020F0502020204030204"/>
            </a:endParaRPr>
          </a:p>
          <a:p>
            <a:pPr>
              <a:buFont typeface="Wingdings" panose="05000000000000000000" charset="0"/>
            </a:pPr>
            <a:endParaRPr lang="en-IN" altLang="en-US" i="1" dirty="0">
              <a:solidFill>
                <a:srgbClr val="002060"/>
              </a:solidFill>
              <a:cs typeface="Calibri" panose="020F0502020204030204"/>
            </a:endParaRPr>
          </a:p>
          <a:p>
            <a:pPr marL="285750" indent="-285750">
              <a:buFont typeface="Wingdings" panose="05000000000000000000" charset="0"/>
              <a:buChar char="§"/>
            </a:pPr>
            <a:r>
              <a:rPr lang="en-IN" altLang="en-US" i="1" dirty="0">
                <a:solidFill>
                  <a:srgbClr val="002060"/>
                </a:solidFill>
              </a:rPr>
              <a:t>Requirement of Autonomous Driving: Road Object Detection.</a:t>
            </a:r>
            <a:endParaRPr lang="en-IN" altLang="en-US" i="1" dirty="0">
              <a:solidFill>
                <a:srgbClr val="002060"/>
              </a:solidFill>
              <a:cs typeface="Calibri" panose="020F0502020204030204"/>
            </a:endParaRPr>
          </a:p>
          <a:p>
            <a:pPr marL="285750" indent="-285750">
              <a:buFont typeface="Wingdings" panose="05000000000000000000" charset="0"/>
              <a:buChar char="§"/>
            </a:pPr>
            <a:endParaRPr lang="en-IN" altLang="en-US" i="1" dirty="0">
              <a:solidFill>
                <a:srgbClr val="002060"/>
              </a:solidFill>
              <a:cs typeface="Calibri" panose="020F0502020204030204"/>
            </a:endParaRPr>
          </a:p>
          <a:p>
            <a:pPr marL="285750" indent="-285750">
              <a:buFont typeface="Wingdings" panose="05000000000000000000" charset="0"/>
              <a:buChar char="§"/>
            </a:pPr>
            <a:r>
              <a:rPr lang="en-IN" altLang="en-US" i="1" dirty="0">
                <a:solidFill>
                  <a:srgbClr val="002060"/>
                </a:solidFill>
              </a:rPr>
              <a:t>Accurate and real-time Object Detection algorithms needed.</a:t>
            </a:r>
            <a:endParaRPr lang="en-IN" altLang="en-US" i="1" dirty="0">
              <a:solidFill>
                <a:srgbClr val="002060"/>
              </a:solidFill>
              <a:cs typeface="Calibri" panose="020F0502020204030204"/>
            </a:endParaRPr>
          </a:p>
          <a:p>
            <a:pPr>
              <a:buFont typeface="Wingdings" panose="05000000000000000000" charset="0"/>
            </a:pPr>
            <a:endParaRPr lang="en-IN" altLang="en-US" i="1" dirty="0">
              <a:solidFill>
                <a:srgbClr val="002060"/>
              </a:solidFill>
              <a:cs typeface="Calibri" panose="020F0502020204030204"/>
            </a:endParaRPr>
          </a:p>
          <a:p>
            <a:pPr marL="285750" indent="-285750">
              <a:buFont typeface="Wingdings" panose="05000000000000000000" charset="0"/>
              <a:buChar char="§"/>
            </a:pPr>
            <a:r>
              <a:rPr lang="en-IN" altLang="en-US" i="1" dirty="0">
                <a:solidFill>
                  <a:srgbClr val="002060"/>
                </a:solidFill>
              </a:rPr>
              <a:t>Aim to develop a system/model that detects and tag the multiple objects efficiently using deep learning algorithms.</a:t>
            </a:r>
            <a:endParaRPr lang="en-IN" altLang="en-US" i="1" dirty="0">
              <a:solidFill>
                <a:srgbClr val="002060"/>
              </a:solidFill>
              <a:cs typeface="Calibri" panose="020F0502020204030204"/>
            </a:endParaRPr>
          </a:p>
          <a:p>
            <a:pPr>
              <a:buFont typeface="Wingdings" panose="05000000000000000000" charset="0"/>
            </a:pPr>
            <a:endParaRPr lang="en-IN" altLang="en-US" i="1" dirty="0">
              <a:solidFill>
                <a:srgbClr val="002060"/>
              </a:solidFill>
              <a:cs typeface="Calibri" panose="020F0502020204030204"/>
            </a:endParaRPr>
          </a:p>
          <a:p>
            <a:pPr marL="285750" indent="-285750">
              <a:buFont typeface="Wingdings" panose="05000000000000000000" charset="0"/>
              <a:buChar char="§"/>
            </a:pPr>
            <a:r>
              <a:rPr lang="en-IN" altLang="en-US" i="1" dirty="0">
                <a:solidFill>
                  <a:srgbClr val="002060"/>
                </a:solidFill>
              </a:rPr>
              <a:t>Detect object tagging in the multiple frames of video / image /  video by applying the trained model.</a:t>
            </a:r>
            <a:endParaRPr lang="en-IN" altLang="en-US" i="1" dirty="0">
              <a:solidFill>
                <a:srgbClr val="002060"/>
              </a:solidFill>
              <a:cs typeface="Calibri" panose="020F0502020204030204"/>
            </a:endParaRPr>
          </a:p>
        </p:txBody>
      </p:sp>
      <p:pic>
        <p:nvPicPr>
          <p:cNvPr id="5" name="Picture 5" descr="Shape, rectangle&#10;&#10;Description automatically generated"/>
          <p:cNvPicPr>
            <a:picLocks noChangeAspect="1"/>
          </p:cNvPicPr>
          <p:nvPr/>
        </p:nvPicPr>
        <p:blipFill>
          <a:blip r:embed="rId4"/>
          <a:stretch>
            <a:fillRect/>
          </a:stretch>
        </p:blipFill>
        <p:spPr>
          <a:xfrm>
            <a:off x="132349" y="1038376"/>
            <a:ext cx="6583277" cy="5372797"/>
          </a:xfrm>
          <a:prstGeom prst="rect">
            <a:avLst/>
          </a:prstGeom>
        </p:spPr>
      </p:pic>
    </p:spTree>
  </p:cSld>
  <p:clrMapOvr>
    <a:overrideClrMapping bg1="lt1" tx1="dk1" bg2="lt2" tx2="dk2" accent1="accent1" accent2="accent2" accent3="accent3" accent4="accent4" accent5="accent5" accent6="accent6" hlink="hlink" folHlink="folHlink"/>
  </p:clrMapOvr>
  <p:transition advTm="300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6200" y="381000"/>
            <a:ext cx="11984990" cy="1337945"/>
          </a:xfrm>
          <a:prstGeom prst="rect">
            <a:avLst/>
          </a:prstGeom>
          <a:noFill/>
        </p:spPr>
        <p:txBody>
          <a:bodyPr wrap="square" rtlCol="0">
            <a:spAutoFit/>
          </a:bodyPr>
          <a:p>
            <a:pPr marL="285750" indent="-285750">
              <a:lnSpc>
                <a:spcPct val="150000"/>
              </a:lnSpc>
              <a:buFont typeface="Wingdings" panose="05000000000000000000" charset="0"/>
              <a:buChar char="§"/>
            </a:pPr>
            <a:r>
              <a:rPr lang="en-IN" altLang="en-US">
                <a:solidFill>
                  <a:srgbClr val="002060"/>
                </a:solidFill>
              </a:rPr>
              <a:t>Objects detection is not much efficient as dimensions are changing during conversion of weights file to  tflite file</a:t>
            </a:r>
            <a:endParaRPr lang="en-IN" altLang="en-US">
              <a:solidFill>
                <a:srgbClr val="002060"/>
              </a:solidFill>
            </a:endParaRPr>
          </a:p>
          <a:p>
            <a:pPr marL="285750" indent="-285750">
              <a:lnSpc>
                <a:spcPct val="150000"/>
              </a:lnSpc>
              <a:buFont typeface="Wingdings" panose="05000000000000000000" charset="0"/>
              <a:buChar char="§"/>
            </a:pPr>
            <a:r>
              <a:rPr lang="en-IN" altLang="en-US">
                <a:solidFill>
                  <a:srgbClr val="002060"/>
                </a:solidFill>
              </a:rPr>
              <a:t>It doesnt support multi requests, server becomes slow and time consuming for detecting single image.</a:t>
            </a:r>
            <a:endParaRPr lang="en-IN" altLang="en-US">
              <a:solidFill>
                <a:srgbClr val="002060"/>
              </a:solidFill>
            </a:endParaRPr>
          </a:p>
          <a:p>
            <a:pPr marL="285750" indent="-285750">
              <a:lnSpc>
                <a:spcPct val="150000"/>
              </a:lnSpc>
              <a:buFont typeface="Wingdings" panose="05000000000000000000" charset="0"/>
              <a:buChar char="§"/>
            </a:pPr>
            <a:r>
              <a:rPr lang="en-IN" altLang="en-US">
                <a:solidFill>
                  <a:srgbClr val="002060"/>
                </a:solidFill>
              </a:rPr>
              <a:t>Difficulty in video detection</a:t>
            </a:r>
            <a:endParaRPr lang="en-IN" altLang="en-US">
              <a:solidFill>
                <a:srgbClr val="002060"/>
              </a:solidFill>
            </a:endParaRPr>
          </a:p>
        </p:txBody>
      </p:sp>
      <p:pic>
        <p:nvPicPr>
          <p:cNvPr id="5122" name="Picture 1"/>
          <p:cNvPicPr>
            <a:picLocks noChangeAspect="1"/>
          </p:cNvPicPr>
          <p:nvPr/>
        </p:nvPicPr>
        <p:blipFill>
          <a:blip r:embed="rId1"/>
          <a:stretch>
            <a:fillRect/>
          </a:stretch>
        </p:blipFill>
        <p:spPr>
          <a:xfrm>
            <a:off x="9485630" y="128588"/>
            <a:ext cx="2524125" cy="322262"/>
          </a:xfrm>
          <a:prstGeom prst="rect">
            <a:avLst/>
          </a:prstGeom>
          <a:noFill/>
          <a:ln w="9525">
            <a:noFill/>
          </a:ln>
        </p:spPr>
      </p:pic>
      <p:sp>
        <p:nvSpPr>
          <p:cNvPr id="10" name="Text Box 6"/>
          <p:cNvSpPr txBox="1"/>
          <p:nvPr/>
        </p:nvSpPr>
        <p:spPr>
          <a:xfrm>
            <a:off x="76200" y="52070"/>
            <a:ext cx="4590415" cy="460375"/>
          </a:xfrm>
          <a:prstGeom prst="rect">
            <a:avLst/>
          </a:prstGeom>
          <a:noFill/>
        </p:spPr>
        <p:txBody>
          <a:bodyPr wrap="square" lIns="91440" tIns="45720" rIns="91440" bIns="45720" rtlCol="0" anchor="t">
            <a:spAutoFit/>
          </a:bodyPr>
          <a:p>
            <a:r>
              <a:rPr lang="en-IN" sz="2400" b="1" dirty="0">
                <a:solidFill>
                  <a:schemeClr val="accent6">
                    <a:lumMod val="75000"/>
                  </a:schemeClr>
                </a:solidFill>
                <a:cs typeface="Calibri" panose="020F0502020204030204" pitchFamily="34" charset="0"/>
                <a:sym typeface="+mn-ea"/>
              </a:rPr>
              <a:t>Challenges &amp; Observations </a:t>
            </a:r>
            <a:endParaRPr lang="en-IN" sz="2400" b="1" dirty="0">
              <a:solidFill>
                <a:schemeClr val="accent6">
                  <a:lumMod val="75000"/>
                </a:schemeClr>
              </a:solidFill>
              <a:cs typeface="Calibri" panose="020F0502020204030204" pitchFamily="34" charset="0"/>
              <a:sym typeface="+mn-ea"/>
            </a:endParaRPr>
          </a:p>
        </p:txBody>
      </p:sp>
      <p:pic>
        <p:nvPicPr>
          <p:cNvPr id="6" name="Picture 5"/>
          <p:cNvPicPr>
            <a:picLocks noChangeAspect="1"/>
          </p:cNvPicPr>
          <p:nvPr/>
        </p:nvPicPr>
        <p:blipFill>
          <a:blip r:embed="rId2"/>
          <a:stretch>
            <a:fillRect/>
          </a:stretch>
        </p:blipFill>
        <p:spPr>
          <a:xfrm>
            <a:off x="5486400" y="1508760"/>
            <a:ext cx="6587490" cy="2732405"/>
          </a:xfrm>
          <a:prstGeom prst="rect">
            <a:avLst/>
          </a:prstGeom>
          <a:ln>
            <a:solidFill>
              <a:schemeClr val="bg1">
                <a:lumMod val="85000"/>
              </a:schemeClr>
            </a:solidFill>
          </a:ln>
        </p:spPr>
      </p:pic>
      <p:pic>
        <p:nvPicPr>
          <p:cNvPr id="7" name="Picture 6"/>
          <p:cNvPicPr>
            <a:picLocks noChangeAspect="1"/>
          </p:cNvPicPr>
          <p:nvPr/>
        </p:nvPicPr>
        <p:blipFill>
          <a:blip r:embed="rId3"/>
          <a:stretch>
            <a:fillRect/>
          </a:stretch>
        </p:blipFill>
        <p:spPr>
          <a:xfrm>
            <a:off x="5486400" y="4252595"/>
            <a:ext cx="6649085" cy="2568575"/>
          </a:xfrm>
          <a:prstGeom prst="rect">
            <a:avLst/>
          </a:prstGeom>
        </p:spPr>
      </p:pic>
      <p:pic>
        <p:nvPicPr>
          <p:cNvPr id="8" name="Picture 7"/>
          <p:cNvPicPr>
            <a:picLocks noChangeAspect="1"/>
          </p:cNvPicPr>
          <p:nvPr/>
        </p:nvPicPr>
        <p:blipFill>
          <a:blip r:embed="rId4"/>
          <a:stretch>
            <a:fillRect/>
          </a:stretch>
        </p:blipFill>
        <p:spPr>
          <a:xfrm>
            <a:off x="76200" y="1919605"/>
            <a:ext cx="5377815" cy="4756785"/>
          </a:xfrm>
          <a:prstGeom prst="rect">
            <a:avLst/>
          </a:prstGeom>
          <a:ln>
            <a:solidFill>
              <a:schemeClr val="bg1">
                <a:lumMod val="85000"/>
              </a:schemeClr>
            </a:solidFill>
          </a:ln>
        </p:spPr>
      </p:pic>
      <p:sp>
        <p:nvSpPr>
          <p:cNvPr id="9" name="Text Box 8"/>
          <p:cNvSpPr txBox="1"/>
          <p:nvPr/>
        </p:nvSpPr>
        <p:spPr>
          <a:xfrm>
            <a:off x="6781800" y="2133600"/>
            <a:ext cx="1658620" cy="368300"/>
          </a:xfrm>
          <a:prstGeom prst="rect">
            <a:avLst/>
          </a:prstGeom>
          <a:noFill/>
        </p:spPr>
        <p:txBody>
          <a:bodyPr wrap="square" rtlCol="0">
            <a:spAutoFit/>
          </a:bodyPr>
          <a:p>
            <a:r>
              <a:rPr lang="en-IN" altLang="en-US" b="1">
                <a:gradFill>
                  <a:gsLst>
                    <a:gs pos="0">
                      <a:srgbClr val="FE4444"/>
                    </a:gs>
                    <a:gs pos="100000">
                      <a:srgbClr val="832B2B"/>
                    </a:gs>
                  </a:gsLst>
                  <a:lin scaled="0"/>
                </a:gradFill>
              </a:rPr>
              <a:t>Flask detection</a:t>
            </a:r>
            <a:endParaRPr lang="en-IN" altLang="en-US" b="1">
              <a:gradFill>
                <a:gsLst>
                  <a:gs pos="0">
                    <a:srgbClr val="FE4444"/>
                  </a:gs>
                  <a:gs pos="100000">
                    <a:srgbClr val="832B2B"/>
                  </a:gs>
                </a:gsLst>
                <a:lin scaled="0"/>
              </a:gradFill>
            </a:endParaRPr>
          </a:p>
        </p:txBody>
      </p:sp>
      <p:sp>
        <p:nvSpPr>
          <p:cNvPr id="11" name="Text Box 10"/>
          <p:cNvSpPr txBox="1"/>
          <p:nvPr/>
        </p:nvSpPr>
        <p:spPr>
          <a:xfrm>
            <a:off x="6934200" y="4648200"/>
            <a:ext cx="2126615" cy="368300"/>
          </a:xfrm>
          <a:prstGeom prst="rect">
            <a:avLst/>
          </a:prstGeom>
          <a:noFill/>
        </p:spPr>
        <p:txBody>
          <a:bodyPr wrap="square" rtlCol="0">
            <a:spAutoFit/>
          </a:bodyPr>
          <a:p>
            <a:r>
              <a:rPr lang="en-IN" altLang="en-US" b="1">
                <a:gradFill>
                  <a:gsLst>
                    <a:gs pos="0">
                      <a:srgbClr val="14CD68"/>
                    </a:gs>
                    <a:gs pos="100000">
                      <a:srgbClr val="035C7D"/>
                    </a:gs>
                  </a:gsLst>
                  <a:lin scaled="0"/>
                </a:gradFill>
              </a:rPr>
              <a:t>darknet detection</a:t>
            </a:r>
            <a:endParaRPr lang="en-IN" altLang="en-US" b="1">
              <a:gradFill>
                <a:gsLst>
                  <a:gs pos="0">
                    <a:srgbClr val="14CD68"/>
                  </a:gs>
                  <a:gs pos="100000">
                    <a:srgbClr val="035C7D"/>
                  </a:gs>
                </a:gsLst>
                <a:lin scaled="0"/>
              </a:gradFill>
            </a:endParaRPr>
          </a:p>
        </p:txBody>
      </p:sp>
    </p:spTree>
  </p:cSld>
  <p:clrMapOvr>
    <a:masterClrMapping/>
  </p:clrMapOvr>
  <p:transition advTm="300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6200" y="533400"/>
            <a:ext cx="11680190" cy="4523105"/>
          </a:xfrm>
          <a:prstGeom prst="rect">
            <a:avLst/>
          </a:prstGeom>
          <a:noFill/>
        </p:spPr>
        <p:txBody>
          <a:bodyPr wrap="square" rtlCol="0">
            <a:spAutoFit/>
          </a:bodyPr>
          <a:p>
            <a:pPr marL="285750" indent="-285750">
              <a:lnSpc>
                <a:spcPct val="150000"/>
              </a:lnSpc>
              <a:buFont typeface="Wingdings" panose="05000000000000000000" charset="0"/>
              <a:buChar char="§"/>
            </a:pPr>
            <a:r>
              <a:rPr lang="en-IN" altLang="en-US" sz="1800">
                <a:solidFill>
                  <a:srgbClr val="002060"/>
                </a:solidFill>
              </a:rPr>
              <a:t>No need of weights file conversion into protobuf / TFLite file</a:t>
            </a:r>
            <a:endParaRPr lang="en-IN" altLang="en-US" sz="1800">
              <a:solidFill>
                <a:srgbClr val="002060"/>
              </a:solidFill>
            </a:endParaRPr>
          </a:p>
          <a:p>
            <a:pPr>
              <a:lnSpc>
                <a:spcPct val="150000"/>
              </a:lnSpc>
            </a:pPr>
            <a:r>
              <a:rPr lang="en-IN" altLang="en-US" sz="1800">
                <a:solidFill>
                  <a:srgbClr val="002060"/>
                </a:solidFill>
                <a:sym typeface="+mn-ea"/>
              </a:rPr>
              <a:t>1)  Gather all required YOLO Files</a:t>
            </a:r>
            <a:endParaRPr lang="en-IN" altLang="en-US" sz="1800">
              <a:solidFill>
                <a:srgbClr val="002060"/>
              </a:solidFill>
              <a:sym typeface="+mn-ea"/>
            </a:endParaRPr>
          </a:p>
          <a:p>
            <a:pPr marL="742950" lvl="1" indent="-285750">
              <a:lnSpc>
                <a:spcPct val="150000"/>
              </a:lnSpc>
              <a:buFont typeface="Wingdings" panose="05000000000000000000" charset="0"/>
              <a:buChar char="ü"/>
            </a:pPr>
            <a:r>
              <a:rPr lang="en-IN" altLang="en-US" sz="1800">
                <a:solidFill>
                  <a:srgbClr val="002060"/>
                </a:solidFill>
                <a:sym typeface="+mn-ea"/>
              </a:rPr>
              <a:t>yolo config file(.cfg)</a:t>
            </a:r>
            <a:endParaRPr lang="en-IN" altLang="en-US" sz="1800">
              <a:solidFill>
                <a:srgbClr val="002060"/>
              </a:solidFill>
              <a:sym typeface="+mn-ea"/>
            </a:endParaRPr>
          </a:p>
          <a:p>
            <a:pPr marL="742950" lvl="1" indent="-285750">
              <a:lnSpc>
                <a:spcPct val="150000"/>
              </a:lnSpc>
              <a:buFont typeface="Wingdings" panose="05000000000000000000" charset="0"/>
              <a:buChar char="ü"/>
            </a:pPr>
            <a:r>
              <a:rPr lang="en-IN" altLang="en-US" sz="1800">
                <a:solidFill>
                  <a:srgbClr val="002060"/>
                </a:solidFill>
                <a:sym typeface="+mn-ea"/>
              </a:rPr>
              <a:t>yolo weights file(.weights)</a:t>
            </a:r>
            <a:endParaRPr lang="en-IN" altLang="en-US" sz="1800">
              <a:solidFill>
                <a:srgbClr val="002060"/>
              </a:solidFill>
              <a:sym typeface="+mn-ea"/>
            </a:endParaRPr>
          </a:p>
          <a:p>
            <a:pPr marL="742950" lvl="1" indent="-285750">
              <a:lnSpc>
                <a:spcPct val="150000"/>
              </a:lnSpc>
              <a:buFont typeface="Wingdings" panose="05000000000000000000" charset="0"/>
              <a:buChar char="ü"/>
            </a:pPr>
            <a:r>
              <a:rPr lang="en-IN" altLang="en-US" sz="1800">
                <a:solidFill>
                  <a:srgbClr val="002060"/>
                </a:solidFill>
                <a:sym typeface="+mn-ea"/>
              </a:rPr>
              <a:t>yolo classes file(.names or .txt)</a:t>
            </a:r>
            <a:endParaRPr lang="en-IN" altLang="en-US" sz="1800">
              <a:solidFill>
                <a:srgbClr val="002060"/>
              </a:solidFill>
              <a:sym typeface="+mn-ea"/>
            </a:endParaRPr>
          </a:p>
          <a:p>
            <a:pPr marL="285750" indent="-285750">
              <a:lnSpc>
                <a:spcPct val="150000"/>
              </a:lnSpc>
              <a:buFont typeface="Wingdings" panose="05000000000000000000" charset="0"/>
            </a:pPr>
            <a:r>
              <a:rPr lang="en-IN" altLang="en-US" sz="1800">
                <a:solidFill>
                  <a:srgbClr val="002060"/>
                </a:solidFill>
              </a:rPr>
              <a:t>2)  Create deployment model using darknet model function(</a:t>
            </a:r>
            <a:r>
              <a:rPr lang="en-IN" altLang="en-US" sz="1800" b="1">
                <a:solidFill>
                  <a:srgbClr val="002060"/>
                </a:solidFill>
              </a:rPr>
              <a:t>readNetFromDarknet</a:t>
            </a:r>
            <a:r>
              <a:rPr lang="en-IN" altLang="en-US" sz="1800">
                <a:solidFill>
                  <a:srgbClr val="002060"/>
                </a:solidFill>
              </a:rPr>
              <a:t>) used to detect objects using our custom training YOLO Files</a:t>
            </a:r>
            <a:endParaRPr lang="en-IN" altLang="en-US" sz="1800">
              <a:solidFill>
                <a:srgbClr val="002060"/>
              </a:solidFill>
            </a:endParaRPr>
          </a:p>
          <a:p>
            <a:pPr>
              <a:lnSpc>
                <a:spcPct val="150000"/>
              </a:lnSpc>
              <a:buFont typeface="Wingdings" panose="05000000000000000000" charset="0"/>
            </a:pPr>
            <a:r>
              <a:rPr lang="en-IN" altLang="en-US" sz="1800">
                <a:solidFill>
                  <a:srgbClr val="002060"/>
                </a:solidFill>
              </a:rPr>
              <a:t>3) Run the command - </a:t>
            </a:r>
            <a:r>
              <a:rPr lang="en-IN" altLang="en-US" sz="1800" b="1">
                <a:solidFill>
                  <a:srgbClr val="002060"/>
                </a:solidFill>
              </a:rPr>
              <a:t>streamlit run app.py</a:t>
            </a:r>
            <a:r>
              <a:rPr lang="en-IN" altLang="en-US" sz="1800">
                <a:solidFill>
                  <a:srgbClr val="002060"/>
                </a:solidFill>
              </a:rPr>
              <a:t> to run the app in local machine for the demo.</a:t>
            </a:r>
            <a:endParaRPr lang="en-IN" altLang="en-US" sz="1800">
              <a:solidFill>
                <a:srgbClr val="002060"/>
              </a:solidFill>
            </a:endParaRPr>
          </a:p>
          <a:p>
            <a:pPr>
              <a:buFont typeface="Wingdings" panose="05000000000000000000" charset="0"/>
            </a:pPr>
            <a:endParaRPr lang="en-IN" altLang="en-US" sz="1800">
              <a:solidFill>
                <a:srgbClr val="C00000"/>
              </a:solidFill>
            </a:endParaRPr>
          </a:p>
          <a:p>
            <a:pPr>
              <a:buFont typeface="Wingdings" panose="05000000000000000000" charset="0"/>
            </a:pPr>
            <a:r>
              <a:rPr lang="en-IN" altLang="en-US" sz="1800">
                <a:solidFill>
                  <a:srgbClr val="C00000"/>
                </a:solidFill>
              </a:rPr>
              <a:t>Issues :</a:t>
            </a:r>
            <a:endParaRPr lang="en-IN" altLang="en-US" sz="1800">
              <a:solidFill>
                <a:srgbClr val="C00000"/>
              </a:solidFill>
            </a:endParaRPr>
          </a:p>
          <a:p>
            <a:pPr>
              <a:buFont typeface="Wingdings" panose="05000000000000000000" charset="0"/>
            </a:pPr>
            <a:r>
              <a:rPr lang="en-IN" altLang="en-US" sz="1800">
                <a:solidFill>
                  <a:srgbClr val="002060"/>
                </a:solidFill>
              </a:rPr>
              <a:t>1. Invalid index or scalar variable error</a:t>
            </a:r>
            <a:endParaRPr lang="en-IN" altLang="en-US" sz="1800">
              <a:solidFill>
                <a:srgbClr val="002060"/>
              </a:solidFill>
            </a:endParaRPr>
          </a:p>
          <a:p>
            <a:pPr>
              <a:buFont typeface="Wingdings" panose="05000000000000000000" charset="0"/>
            </a:pPr>
            <a:endParaRPr lang="en-IN" altLang="en-US" sz="1800">
              <a:solidFill>
                <a:srgbClr val="002060"/>
              </a:solidFill>
            </a:endParaRPr>
          </a:p>
        </p:txBody>
      </p:sp>
      <p:sp>
        <p:nvSpPr>
          <p:cNvPr id="10" name="Text Box 6"/>
          <p:cNvSpPr txBox="1"/>
          <p:nvPr/>
        </p:nvSpPr>
        <p:spPr>
          <a:xfrm>
            <a:off x="0" y="0"/>
            <a:ext cx="3699510" cy="521970"/>
          </a:xfrm>
          <a:prstGeom prst="rect">
            <a:avLst/>
          </a:prstGeom>
          <a:noFill/>
        </p:spPr>
        <p:txBody>
          <a:bodyPr wrap="square" lIns="91440" tIns="45720" rIns="91440" bIns="45720" rtlCol="0" anchor="t">
            <a:spAutoFit/>
          </a:bodyPr>
          <a:p>
            <a:r>
              <a:rPr lang="en-IN" sz="2800" dirty="0">
                <a:solidFill>
                  <a:schemeClr val="accent6">
                    <a:lumMod val="75000"/>
                  </a:schemeClr>
                </a:solidFill>
                <a:cs typeface="Calibri" panose="020F0502020204030204" pitchFamily="34" charset="0"/>
                <a:sym typeface="+mn-ea"/>
              </a:rPr>
              <a:t>Streamlit </a:t>
            </a:r>
            <a:r>
              <a:rPr lang="en-IN" sz="2800" dirty="0">
                <a:solidFill>
                  <a:schemeClr val="accent6">
                    <a:lumMod val="75000"/>
                  </a:schemeClr>
                </a:solidFill>
                <a:cs typeface="Calibri" panose="020F0502020204030204" pitchFamily="34" charset="0"/>
                <a:sym typeface="+mn-ea"/>
              </a:rPr>
              <a:t>Deployment</a:t>
            </a:r>
            <a:endParaRPr lang="en-IN" sz="2800" dirty="0">
              <a:solidFill>
                <a:schemeClr val="accent6">
                  <a:lumMod val="75000"/>
                </a:schemeClr>
              </a:solidFill>
              <a:cs typeface="Calibri" panose="020F0502020204030204" pitchFamily="34" charset="0"/>
              <a:sym typeface="+mn-ea"/>
            </a:endParaRPr>
          </a:p>
        </p:txBody>
      </p:sp>
      <p:pic>
        <p:nvPicPr>
          <p:cNvPr id="5122" name="Picture 1"/>
          <p:cNvPicPr>
            <a:picLocks noChangeAspect="1"/>
          </p:cNvPicPr>
          <p:nvPr/>
        </p:nvPicPr>
        <p:blipFill>
          <a:blip r:embed="rId1"/>
          <a:stretch>
            <a:fillRect/>
          </a:stretch>
        </p:blipFill>
        <p:spPr>
          <a:xfrm>
            <a:off x="9485630" y="128588"/>
            <a:ext cx="2524125" cy="322262"/>
          </a:xfrm>
          <a:prstGeom prst="rect">
            <a:avLst/>
          </a:prstGeom>
          <a:noFill/>
          <a:ln w="9525">
            <a:noFill/>
          </a:ln>
        </p:spPr>
      </p:pic>
    </p:spTree>
  </p:cSld>
  <p:clrMapOvr>
    <a:masterClrMapping/>
  </p:clrMapOvr>
  <p:transition advTm="300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6200" y="609600"/>
            <a:ext cx="6854190" cy="3149600"/>
          </a:xfrm>
          <a:prstGeom prst="rect">
            <a:avLst/>
          </a:prstGeom>
          <a:ln>
            <a:solidFill>
              <a:schemeClr val="bg1">
                <a:lumMod val="85000"/>
              </a:schemeClr>
            </a:solidFill>
          </a:ln>
        </p:spPr>
      </p:pic>
      <p:pic>
        <p:nvPicPr>
          <p:cNvPr id="5122" name="Picture 1"/>
          <p:cNvPicPr>
            <a:picLocks noChangeAspect="1"/>
          </p:cNvPicPr>
          <p:nvPr/>
        </p:nvPicPr>
        <p:blipFill>
          <a:blip r:embed="rId2"/>
          <a:stretch>
            <a:fillRect/>
          </a:stretch>
        </p:blipFill>
        <p:spPr>
          <a:xfrm>
            <a:off x="9485630" y="128588"/>
            <a:ext cx="2524125" cy="322262"/>
          </a:xfrm>
          <a:prstGeom prst="rect">
            <a:avLst/>
          </a:prstGeom>
          <a:noFill/>
          <a:ln w="9525">
            <a:noFill/>
          </a:ln>
        </p:spPr>
      </p:pic>
      <p:sp>
        <p:nvSpPr>
          <p:cNvPr id="10" name="Text Box 6"/>
          <p:cNvSpPr txBox="1"/>
          <p:nvPr/>
        </p:nvSpPr>
        <p:spPr>
          <a:xfrm>
            <a:off x="0" y="0"/>
            <a:ext cx="7667625" cy="521970"/>
          </a:xfrm>
          <a:prstGeom prst="rect">
            <a:avLst/>
          </a:prstGeom>
          <a:noFill/>
        </p:spPr>
        <p:txBody>
          <a:bodyPr wrap="square" lIns="91440" tIns="45720" rIns="91440" bIns="45720" rtlCol="0" anchor="t">
            <a:spAutoFit/>
          </a:bodyPr>
          <a:p>
            <a:r>
              <a:rPr lang="en-IN" sz="2800" dirty="0">
                <a:solidFill>
                  <a:schemeClr val="accent6">
                    <a:lumMod val="75000"/>
                  </a:schemeClr>
                </a:solidFill>
                <a:cs typeface="Calibri" panose="020F0502020204030204" pitchFamily="34" charset="0"/>
                <a:sym typeface="+mn-ea"/>
              </a:rPr>
              <a:t>Streamlit </a:t>
            </a:r>
            <a:r>
              <a:rPr lang="en-IN" sz="2800" dirty="0">
                <a:solidFill>
                  <a:schemeClr val="accent6">
                    <a:lumMod val="75000"/>
                  </a:schemeClr>
                </a:solidFill>
                <a:cs typeface="Calibri" panose="020F0502020204030204" pitchFamily="34" charset="0"/>
                <a:sym typeface="+mn-ea"/>
              </a:rPr>
              <a:t>Deployment Output / Prediction</a:t>
            </a:r>
            <a:endParaRPr lang="en-IN" sz="2800" dirty="0">
              <a:solidFill>
                <a:schemeClr val="accent6">
                  <a:lumMod val="75000"/>
                </a:schemeClr>
              </a:solidFill>
              <a:cs typeface="Calibri" panose="020F0502020204030204" pitchFamily="34" charset="0"/>
              <a:sym typeface="+mn-ea"/>
            </a:endParaRPr>
          </a:p>
        </p:txBody>
      </p:sp>
      <p:pic>
        <p:nvPicPr>
          <p:cNvPr id="5" name="Picture 4"/>
          <p:cNvPicPr>
            <a:picLocks noChangeAspect="1"/>
          </p:cNvPicPr>
          <p:nvPr/>
        </p:nvPicPr>
        <p:blipFill>
          <a:blip r:embed="rId3"/>
          <a:stretch>
            <a:fillRect/>
          </a:stretch>
        </p:blipFill>
        <p:spPr>
          <a:xfrm>
            <a:off x="1295400" y="3810000"/>
            <a:ext cx="4206240" cy="2933065"/>
          </a:xfrm>
          <a:prstGeom prst="rect">
            <a:avLst/>
          </a:prstGeom>
          <a:ln>
            <a:solidFill>
              <a:schemeClr val="bg1">
                <a:lumMod val="85000"/>
              </a:schemeClr>
            </a:solidFill>
          </a:ln>
        </p:spPr>
      </p:pic>
      <p:pic>
        <p:nvPicPr>
          <p:cNvPr id="6" name="Picture 5"/>
          <p:cNvPicPr>
            <a:picLocks noChangeAspect="1"/>
          </p:cNvPicPr>
          <p:nvPr/>
        </p:nvPicPr>
        <p:blipFill>
          <a:blip r:embed="rId4"/>
          <a:stretch>
            <a:fillRect/>
          </a:stretch>
        </p:blipFill>
        <p:spPr>
          <a:xfrm>
            <a:off x="6096000" y="609600"/>
            <a:ext cx="5999480" cy="3150235"/>
          </a:xfrm>
          <a:prstGeom prst="rect">
            <a:avLst/>
          </a:prstGeom>
          <a:ln>
            <a:solidFill>
              <a:schemeClr val="bg1">
                <a:lumMod val="85000"/>
              </a:schemeClr>
            </a:solidFill>
          </a:ln>
        </p:spPr>
      </p:pic>
      <p:pic>
        <p:nvPicPr>
          <p:cNvPr id="8" name="Picture 7" descr="20220223_161842"/>
          <p:cNvPicPr>
            <a:picLocks noChangeAspect="1"/>
          </p:cNvPicPr>
          <p:nvPr/>
        </p:nvPicPr>
        <p:blipFill>
          <a:blip r:embed="rId5"/>
          <a:stretch>
            <a:fillRect/>
          </a:stretch>
        </p:blipFill>
        <p:spPr>
          <a:xfrm>
            <a:off x="6480810" y="3846830"/>
            <a:ext cx="5173980" cy="2921635"/>
          </a:xfrm>
          <a:prstGeom prst="rect">
            <a:avLst/>
          </a:prstGeom>
        </p:spPr>
      </p:pic>
    </p:spTree>
  </p:cSld>
  <p:clrMapOvr>
    <a:masterClrMapping/>
  </p:clrMapOvr>
  <p:transition advTm="3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Picture 107"/>
          <p:cNvPicPr/>
          <p:nvPr/>
        </p:nvPicPr>
        <p:blipFill>
          <a:blip r:embed="rId1"/>
          <a:stretch>
            <a:fillRect/>
          </a:stretch>
        </p:blipFill>
        <p:spPr>
          <a:xfrm>
            <a:off x="5943600" y="762000"/>
            <a:ext cx="6131560" cy="5758815"/>
          </a:xfrm>
          <a:prstGeom prst="rect">
            <a:avLst/>
          </a:prstGeom>
          <a:noFill/>
          <a:ln w="9525">
            <a:noFill/>
          </a:ln>
        </p:spPr>
      </p:pic>
      <p:pic>
        <p:nvPicPr>
          <p:cNvPr id="109" name="Picture 108"/>
          <p:cNvPicPr/>
          <p:nvPr/>
        </p:nvPicPr>
        <p:blipFill>
          <a:blip r:embed="rId2"/>
          <a:stretch>
            <a:fillRect/>
          </a:stretch>
        </p:blipFill>
        <p:spPr>
          <a:xfrm>
            <a:off x="152400" y="762000"/>
            <a:ext cx="5749290" cy="5759450"/>
          </a:xfrm>
          <a:prstGeom prst="rect">
            <a:avLst/>
          </a:prstGeom>
          <a:noFill/>
          <a:ln w="9525">
            <a:noFill/>
          </a:ln>
        </p:spPr>
      </p:pic>
      <p:sp>
        <p:nvSpPr>
          <p:cNvPr id="10" name="Text Box 6"/>
          <p:cNvSpPr txBox="1"/>
          <p:nvPr/>
        </p:nvSpPr>
        <p:spPr>
          <a:xfrm>
            <a:off x="0" y="0"/>
            <a:ext cx="7667625" cy="460375"/>
          </a:xfrm>
          <a:prstGeom prst="rect">
            <a:avLst/>
          </a:prstGeom>
          <a:noFill/>
        </p:spPr>
        <p:txBody>
          <a:bodyPr wrap="square" lIns="91440" tIns="45720" rIns="91440" bIns="45720" rtlCol="0" anchor="t">
            <a:spAutoFit/>
          </a:bodyPr>
          <a:p>
            <a:r>
              <a:rPr lang="en-IN" altLang="en-US" sz="2400">
                <a:solidFill>
                  <a:schemeClr val="accent6">
                    <a:lumMod val="75000"/>
                  </a:schemeClr>
                </a:solidFill>
                <a:sym typeface="+mn-ea"/>
              </a:rPr>
              <a:t>Flask VS Streamlit Detection Observation</a:t>
            </a:r>
            <a:endParaRPr lang="en-IN" altLang="en-US" sz="2400" dirty="0">
              <a:solidFill>
                <a:schemeClr val="accent6">
                  <a:lumMod val="75000"/>
                </a:schemeClr>
              </a:solidFill>
              <a:cs typeface="Calibri" panose="020F0502020204030204" pitchFamily="34" charset="0"/>
              <a:sym typeface="+mn-ea"/>
            </a:endParaRPr>
          </a:p>
        </p:txBody>
      </p:sp>
      <p:pic>
        <p:nvPicPr>
          <p:cNvPr id="5122" name="Picture 1"/>
          <p:cNvPicPr>
            <a:picLocks noChangeAspect="1"/>
          </p:cNvPicPr>
          <p:nvPr/>
        </p:nvPicPr>
        <p:blipFill>
          <a:blip r:embed="rId3"/>
          <a:stretch>
            <a:fillRect/>
          </a:stretch>
        </p:blipFill>
        <p:spPr>
          <a:xfrm>
            <a:off x="9485630" y="128588"/>
            <a:ext cx="2524125" cy="322262"/>
          </a:xfrm>
          <a:prstGeom prst="rect">
            <a:avLst/>
          </a:prstGeom>
          <a:noFill/>
          <a:ln w="9525">
            <a:noFill/>
          </a:ln>
        </p:spPr>
      </p:pic>
    </p:spTree>
  </p:cSld>
  <p:clrMapOvr>
    <a:masterClrMapping/>
  </p:clrMapOvr>
  <p:transition advTm="30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Picture 1"/>
          <p:cNvPicPr>
            <a:picLocks noChangeAspect="1"/>
          </p:cNvPicPr>
          <p:nvPr/>
        </p:nvPicPr>
        <p:blipFill>
          <a:blip r:embed="rId1"/>
          <a:stretch>
            <a:fillRect/>
          </a:stretch>
        </p:blipFill>
        <p:spPr>
          <a:xfrm>
            <a:off x="9485630" y="128588"/>
            <a:ext cx="2524125" cy="322262"/>
          </a:xfrm>
          <a:prstGeom prst="rect">
            <a:avLst/>
          </a:prstGeom>
          <a:noFill/>
          <a:ln w="9525">
            <a:noFill/>
          </a:ln>
        </p:spPr>
      </p:pic>
      <p:sp>
        <p:nvSpPr>
          <p:cNvPr id="10" name="Text Box 6"/>
          <p:cNvSpPr txBox="1"/>
          <p:nvPr/>
        </p:nvSpPr>
        <p:spPr>
          <a:xfrm>
            <a:off x="0" y="0"/>
            <a:ext cx="7667625" cy="460375"/>
          </a:xfrm>
          <a:prstGeom prst="rect">
            <a:avLst/>
          </a:prstGeom>
          <a:noFill/>
        </p:spPr>
        <p:txBody>
          <a:bodyPr wrap="square" lIns="91440" tIns="45720" rIns="91440" bIns="45720" rtlCol="0" anchor="t">
            <a:spAutoFit/>
          </a:bodyPr>
          <a:p>
            <a:r>
              <a:rPr lang="en-IN" altLang="en-US" sz="2400" dirty="0">
                <a:solidFill>
                  <a:schemeClr val="accent6">
                    <a:lumMod val="75000"/>
                  </a:schemeClr>
                </a:solidFill>
                <a:cs typeface="Calibri" panose="020F0502020204030204" pitchFamily="34" charset="0"/>
                <a:sym typeface="+mn-ea"/>
              </a:rPr>
              <a:t>Future Work  - Image Segmentation</a:t>
            </a:r>
            <a:endParaRPr lang="en-IN" altLang="en-US" sz="2400" dirty="0">
              <a:solidFill>
                <a:schemeClr val="accent6">
                  <a:lumMod val="75000"/>
                </a:schemeClr>
              </a:solidFill>
              <a:cs typeface="Calibri" panose="020F0502020204030204" pitchFamily="34" charset="0"/>
              <a:sym typeface="+mn-ea"/>
            </a:endParaRPr>
          </a:p>
        </p:txBody>
      </p:sp>
      <p:sp>
        <p:nvSpPr>
          <p:cNvPr id="2" name="Text Box 1"/>
          <p:cNvSpPr txBox="1"/>
          <p:nvPr/>
        </p:nvSpPr>
        <p:spPr>
          <a:xfrm>
            <a:off x="0" y="609600"/>
            <a:ext cx="12192635" cy="4661535"/>
          </a:xfrm>
          <a:prstGeom prst="rect">
            <a:avLst/>
          </a:prstGeom>
          <a:noFill/>
        </p:spPr>
        <p:txBody>
          <a:bodyPr wrap="square" rtlCol="0" anchor="t">
            <a:spAutoFit/>
          </a:bodyPr>
          <a:p>
            <a:pPr marL="285750" indent="-285750">
              <a:lnSpc>
                <a:spcPct val="150000"/>
              </a:lnSpc>
              <a:buFont typeface="Wingdings" panose="05000000000000000000" charset="0"/>
              <a:buChar char="§"/>
            </a:pPr>
            <a:r>
              <a:rPr lang="en-US">
                <a:solidFill>
                  <a:srgbClr val="002060"/>
                </a:solidFill>
              </a:rPr>
              <a:t>Human parsing is the task of segmenting a human image into different fine-grained semantic parts such as head, torso, arms and legs.</a:t>
            </a:r>
            <a:endParaRPr lang="en-US">
              <a:solidFill>
                <a:srgbClr val="002060"/>
              </a:solidFill>
            </a:endParaRPr>
          </a:p>
          <a:p>
            <a:pPr marL="285750" indent="-285750">
              <a:lnSpc>
                <a:spcPct val="150000"/>
              </a:lnSpc>
              <a:buFont typeface="Wingdings" panose="05000000000000000000" charset="0"/>
              <a:buChar char="§"/>
            </a:pPr>
            <a:r>
              <a:rPr lang="en-IN" altLang="en-US">
                <a:solidFill>
                  <a:srgbClr val="002060"/>
                </a:solidFill>
              </a:rPr>
              <a:t>Referring the research paper - </a:t>
            </a:r>
            <a:r>
              <a:rPr lang="en-IN" altLang="en-US">
                <a:solidFill>
                  <a:srgbClr val="002060"/>
                </a:solidFill>
                <a:hlinkClick r:id="rId2" tooltip="" action="ppaction://hlinkfile"/>
              </a:rPr>
              <a:t>https://arxiv.org/abs/1802.02611</a:t>
            </a:r>
            <a:endParaRPr lang="en-IN" altLang="en-US">
              <a:solidFill>
                <a:srgbClr val="002060"/>
              </a:solidFill>
              <a:hlinkClick r:id="rId2" tooltip="" action="ppaction://hlinkfile"/>
            </a:endParaRPr>
          </a:p>
          <a:p>
            <a:pPr marL="285750" indent="-285750">
              <a:lnSpc>
                <a:spcPct val="150000"/>
              </a:lnSpc>
              <a:buFont typeface="Wingdings" panose="05000000000000000000" charset="0"/>
              <a:buChar char="§"/>
            </a:pPr>
            <a:r>
              <a:rPr lang="en-IN" altLang="en-US">
                <a:solidFill>
                  <a:srgbClr val="002060"/>
                </a:solidFill>
              </a:rPr>
              <a:t>Spatial pyramid pooling module or encode-decoder structure are used in deep neural networks for semantic segmentation ta</a:t>
            </a:r>
            <a:r>
              <a:rPr lang="en-IN" altLang="en-US" sz="1800">
                <a:solidFill>
                  <a:srgbClr val="002060"/>
                </a:solidFill>
              </a:rPr>
              <a:t>s</a:t>
            </a:r>
            <a:r>
              <a:rPr lang="en-IN" altLang="en-US" sz="1800">
                <a:solidFill>
                  <a:srgbClr val="002060"/>
                </a:solidFill>
              </a:rPr>
              <a:t>k.</a:t>
            </a:r>
            <a:endParaRPr lang="en-IN" altLang="en-US" sz="1800">
              <a:solidFill>
                <a:srgbClr val="002060"/>
              </a:solidFill>
            </a:endParaRPr>
          </a:p>
          <a:p>
            <a:pPr marL="285750" indent="-285750">
              <a:lnSpc>
                <a:spcPct val="150000"/>
              </a:lnSpc>
              <a:buFont typeface="Wingdings" panose="05000000000000000000" charset="0"/>
              <a:buChar char="§"/>
            </a:pPr>
            <a:r>
              <a:rPr lang="en-IN" altLang="en-US">
                <a:solidFill>
                  <a:srgbClr val="002060"/>
                </a:solidFill>
              </a:rPr>
              <a:t>Specifically, our proposed model, DeepLabv3+, extends DeepLabv3 by adding a simple yet effective decoder module to refine the segmentation results especially along object boundaries. </a:t>
            </a:r>
            <a:endParaRPr lang="en-IN" altLang="en-US">
              <a:solidFill>
                <a:srgbClr val="002060"/>
              </a:solidFill>
            </a:endParaRPr>
          </a:p>
          <a:p>
            <a:pPr marL="285750" indent="-285750">
              <a:lnSpc>
                <a:spcPct val="150000"/>
              </a:lnSpc>
              <a:buFont typeface="Wingdings" panose="05000000000000000000" charset="0"/>
              <a:buChar char="§"/>
            </a:pPr>
            <a:r>
              <a:rPr lang="en-IN" altLang="en-US">
                <a:solidFill>
                  <a:srgbClr val="002060"/>
                </a:solidFill>
              </a:rPr>
              <a:t>Trained the DeeplabV3Plus for semantic segmentation</a:t>
            </a:r>
            <a:endParaRPr lang="en-IN" altLang="en-US">
              <a:solidFill>
                <a:srgbClr val="002060"/>
              </a:solidFill>
            </a:endParaRPr>
          </a:p>
          <a:p>
            <a:pPr marL="285750" indent="-285750">
              <a:lnSpc>
                <a:spcPct val="150000"/>
              </a:lnSpc>
              <a:buFont typeface="Wingdings" panose="05000000000000000000" charset="0"/>
              <a:buChar char="§"/>
            </a:pPr>
            <a:endParaRPr lang="en-IN" altLang="en-US">
              <a:solidFill>
                <a:srgbClr val="002060"/>
              </a:solidFill>
            </a:endParaRPr>
          </a:p>
          <a:p>
            <a:pPr marL="285750" indent="-285750">
              <a:buFont typeface="Wingdings" panose="05000000000000000000" charset="0"/>
              <a:buChar char="§"/>
            </a:pPr>
            <a:endParaRPr lang="en-IN" altLang="en-US">
              <a:solidFill>
                <a:srgbClr val="002060"/>
              </a:solidFill>
            </a:endParaRPr>
          </a:p>
          <a:p>
            <a:pPr>
              <a:buFont typeface="Wingdings" panose="05000000000000000000" charset="0"/>
            </a:pPr>
            <a:endParaRPr lang="en-IN" altLang="en-US">
              <a:solidFill>
                <a:srgbClr val="002060"/>
              </a:solidFill>
            </a:endParaRPr>
          </a:p>
          <a:p>
            <a:endParaRPr lang="en-US">
              <a:solidFill>
                <a:srgbClr val="002060"/>
              </a:solidFill>
            </a:endParaRPr>
          </a:p>
        </p:txBody>
      </p:sp>
      <p:pic>
        <p:nvPicPr>
          <p:cNvPr id="5" name="Picture 4"/>
          <p:cNvPicPr>
            <a:picLocks noChangeAspect="1"/>
          </p:cNvPicPr>
          <p:nvPr/>
        </p:nvPicPr>
        <p:blipFill>
          <a:blip r:embed="rId3"/>
          <a:stretch>
            <a:fillRect/>
          </a:stretch>
        </p:blipFill>
        <p:spPr>
          <a:xfrm>
            <a:off x="3962400" y="4091940"/>
            <a:ext cx="3779520" cy="2727960"/>
          </a:xfrm>
          <a:prstGeom prst="rect">
            <a:avLst/>
          </a:prstGeom>
        </p:spPr>
      </p:pic>
      <p:pic>
        <p:nvPicPr>
          <p:cNvPr id="6" name="Picture 5"/>
          <p:cNvPicPr>
            <a:picLocks noChangeAspect="1"/>
          </p:cNvPicPr>
          <p:nvPr/>
        </p:nvPicPr>
        <p:blipFill>
          <a:blip r:embed="rId4"/>
          <a:stretch>
            <a:fillRect/>
          </a:stretch>
        </p:blipFill>
        <p:spPr>
          <a:xfrm>
            <a:off x="7924800" y="3962400"/>
            <a:ext cx="4182745" cy="28581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Picture 1"/>
          <p:cNvPicPr>
            <a:picLocks noChangeAspect="1"/>
          </p:cNvPicPr>
          <p:nvPr/>
        </p:nvPicPr>
        <p:blipFill>
          <a:blip r:embed="rId1"/>
          <a:stretch>
            <a:fillRect/>
          </a:stretch>
        </p:blipFill>
        <p:spPr>
          <a:xfrm>
            <a:off x="9485630" y="128588"/>
            <a:ext cx="2524125" cy="322262"/>
          </a:xfrm>
          <a:prstGeom prst="rect">
            <a:avLst/>
          </a:prstGeom>
          <a:noFill/>
          <a:ln w="9525">
            <a:noFill/>
          </a:ln>
        </p:spPr>
      </p:pic>
      <p:sp>
        <p:nvSpPr>
          <p:cNvPr id="10" name="Text Box 6"/>
          <p:cNvSpPr txBox="1"/>
          <p:nvPr/>
        </p:nvSpPr>
        <p:spPr>
          <a:xfrm>
            <a:off x="0" y="-9525"/>
            <a:ext cx="7667625" cy="460375"/>
          </a:xfrm>
          <a:prstGeom prst="rect">
            <a:avLst/>
          </a:prstGeom>
          <a:noFill/>
        </p:spPr>
        <p:txBody>
          <a:bodyPr wrap="square" lIns="91440" tIns="45720" rIns="91440" bIns="45720" rtlCol="0" anchor="t">
            <a:spAutoFit/>
          </a:bodyPr>
          <a:p>
            <a:r>
              <a:rPr lang="en-IN" altLang="en-US" sz="2400" dirty="0">
                <a:solidFill>
                  <a:schemeClr val="accent6">
                    <a:lumMod val="75000"/>
                  </a:schemeClr>
                </a:solidFill>
                <a:cs typeface="Calibri" panose="020F0502020204030204" pitchFamily="34" charset="0"/>
                <a:sym typeface="+mn-ea"/>
              </a:rPr>
              <a:t>Future Work  - Image Segmentation</a:t>
            </a:r>
            <a:endParaRPr lang="en-IN" altLang="en-US" sz="2400" dirty="0">
              <a:solidFill>
                <a:schemeClr val="accent6">
                  <a:lumMod val="75000"/>
                </a:schemeClr>
              </a:solidFill>
              <a:cs typeface="Calibri" panose="020F0502020204030204" pitchFamily="34" charset="0"/>
              <a:sym typeface="+mn-ea"/>
            </a:endParaRPr>
          </a:p>
        </p:txBody>
      </p:sp>
      <p:sp>
        <p:nvSpPr>
          <p:cNvPr id="2" name="Text Box 1"/>
          <p:cNvSpPr txBox="1"/>
          <p:nvPr/>
        </p:nvSpPr>
        <p:spPr>
          <a:xfrm>
            <a:off x="0" y="304800"/>
            <a:ext cx="12192635" cy="1337945"/>
          </a:xfrm>
          <a:prstGeom prst="rect">
            <a:avLst/>
          </a:prstGeom>
          <a:noFill/>
        </p:spPr>
        <p:txBody>
          <a:bodyPr wrap="square" rtlCol="0" anchor="t">
            <a:spAutoFit/>
          </a:bodyPr>
          <a:p>
            <a:pPr marL="285750" indent="-285750">
              <a:lnSpc>
                <a:spcPct val="150000"/>
              </a:lnSpc>
              <a:buFont typeface="Wingdings" panose="05000000000000000000" charset="0"/>
              <a:buChar char="§"/>
            </a:pPr>
            <a:r>
              <a:rPr lang="en-IN">
                <a:solidFill>
                  <a:srgbClr val="002060"/>
                </a:solidFill>
              </a:rPr>
              <a:t>Validaion Loss and Acuracy </a:t>
            </a:r>
            <a:endParaRPr lang="en-IN" altLang="en-US">
              <a:solidFill>
                <a:srgbClr val="002060"/>
              </a:solidFill>
            </a:endParaRPr>
          </a:p>
          <a:p>
            <a:pPr marL="285750" indent="-285750">
              <a:buFont typeface="Wingdings" panose="05000000000000000000" charset="0"/>
              <a:buChar char="§"/>
            </a:pPr>
            <a:endParaRPr lang="en-IN" altLang="en-US">
              <a:solidFill>
                <a:srgbClr val="002060"/>
              </a:solidFill>
            </a:endParaRPr>
          </a:p>
          <a:p>
            <a:pPr>
              <a:buFont typeface="Wingdings" panose="05000000000000000000" charset="0"/>
            </a:pPr>
            <a:endParaRPr lang="en-IN" altLang="en-US">
              <a:solidFill>
                <a:srgbClr val="002060"/>
              </a:solidFill>
            </a:endParaRPr>
          </a:p>
          <a:p>
            <a:endParaRPr lang="en-US">
              <a:solidFill>
                <a:srgbClr val="002060"/>
              </a:solidFill>
            </a:endParaRPr>
          </a:p>
        </p:txBody>
      </p:sp>
      <p:pic>
        <p:nvPicPr>
          <p:cNvPr id="3" name="Picture 2"/>
          <p:cNvPicPr>
            <a:picLocks noChangeAspect="1"/>
          </p:cNvPicPr>
          <p:nvPr/>
        </p:nvPicPr>
        <p:blipFill>
          <a:blip r:embed="rId2"/>
          <a:stretch>
            <a:fillRect/>
          </a:stretch>
        </p:blipFill>
        <p:spPr>
          <a:xfrm>
            <a:off x="304800" y="914400"/>
            <a:ext cx="3832860" cy="2689860"/>
          </a:xfrm>
          <a:prstGeom prst="rect">
            <a:avLst/>
          </a:prstGeom>
        </p:spPr>
      </p:pic>
      <p:pic>
        <p:nvPicPr>
          <p:cNvPr id="4" name="Picture 3"/>
          <p:cNvPicPr>
            <a:picLocks noChangeAspect="1"/>
          </p:cNvPicPr>
          <p:nvPr/>
        </p:nvPicPr>
        <p:blipFill>
          <a:blip r:embed="rId3"/>
          <a:stretch>
            <a:fillRect/>
          </a:stretch>
        </p:blipFill>
        <p:spPr>
          <a:xfrm>
            <a:off x="3962400" y="868680"/>
            <a:ext cx="4724400" cy="2735580"/>
          </a:xfrm>
          <a:prstGeom prst="rect">
            <a:avLst/>
          </a:prstGeom>
        </p:spPr>
      </p:pic>
      <p:pic>
        <p:nvPicPr>
          <p:cNvPr id="7" name="Picture 6"/>
          <p:cNvPicPr>
            <a:picLocks noChangeAspect="1"/>
          </p:cNvPicPr>
          <p:nvPr/>
        </p:nvPicPr>
        <p:blipFill>
          <a:blip r:embed="rId4"/>
          <a:stretch>
            <a:fillRect/>
          </a:stretch>
        </p:blipFill>
        <p:spPr>
          <a:xfrm>
            <a:off x="533400" y="3733800"/>
            <a:ext cx="10279380" cy="294767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Picture 1"/>
          <p:cNvPicPr>
            <a:picLocks noChangeAspect="1"/>
          </p:cNvPicPr>
          <p:nvPr/>
        </p:nvPicPr>
        <p:blipFill>
          <a:blip r:embed="rId1"/>
          <a:stretch>
            <a:fillRect/>
          </a:stretch>
        </p:blipFill>
        <p:spPr>
          <a:xfrm>
            <a:off x="9485630" y="128588"/>
            <a:ext cx="2524125" cy="322262"/>
          </a:xfrm>
          <a:prstGeom prst="rect">
            <a:avLst/>
          </a:prstGeom>
          <a:noFill/>
          <a:ln w="9525">
            <a:noFill/>
          </a:ln>
        </p:spPr>
      </p:pic>
      <p:pic>
        <p:nvPicPr>
          <p:cNvPr id="112" name="Picture 111"/>
          <p:cNvPicPr/>
          <p:nvPr/>
        </p:nvPicPr>
        <p:blipFill>
          <a:blip r:embed="rId2"/>
          <a:stretch>
            <a:fillRect/>
          </a:stretch>
        </p:blipFill>
        <p:spPr>
          <a:xfrm>
            <a:off x="-76200" y="2438400"/>
            <a:ext cx="12192000" cy="2347595"/>
          </a:xfrm>
          <a:prstGeom prst="rect">
            <a:avLst/>
          </a:prstGeom>
          <a:noFill/>
          <a:ln w="9525">
            <a:noFill/>
          </a:ln>
        </p:spPr>
      </p:pic>
      <p:pic>
        <p:nvPicPr>
          <p:cNvPr id="113" name="Picture 112"/>
          <p:cNvPicPr/>
          <p:nvPr/>
        </p:nvPicPr>
        <p:blipFill>
          <a:blip r:embed="rId3"/>
          <a:stretch>
            <a:fillRect/>
          </a:stretch>
        </p:blipFill>
        <p:spPr>
          <a:xfrm>
            <a:off x="-76200" y="381000"/>
            <a:ext cx="12192000" cy="2353945"/>
          </a:xfrm>
          <a:prstGeom prst="rect">
            <a:avLst/>
          </a:prstGeom>
          <a:noFill/>
          <a:ln w="9525">
            <a:noFill/>
          </a:ln>
        </p:spPr>
      </p:pic>
      <p:pic>
        <p:nvPicPr>
          <p:cNvPr id="114" name="Picture 113"/>
          <p:cNvPicPr/>
          <p:nvPr/>
        </p:nvPicPr>
        <p:blipFill>
          <a:blip r:embed="rId4"/>
          <a:stretch>
            <a:fillRect/>
          </a:stretch>
        </p:blipFill>
        <p:spPr>
          <a:xfrm>
            <a:off x="-76200" y="4495800"/>
            <a:ext cx="12192000" cy="2228850"/>
          </a:xfrm>
          <a:prstGeom prst="rect">
            <a:avLst/>
          </a:prstGeom>
          <a:noFill/>
          <a:ln w="9525">
            <a:noFill/>
          </a:ln>
        </p:spPr>
      </p:pic>
      <p:sp>
        <p:nvSpPr>
          <p:cNvPr id="6" name="Text Box 6"/>
          <p:cNvSpPr txBox="1"/>
          <p:nvPr/>
        </p:nvSpPr>
        <p:spPr>
          <a:xfrm>
            <a:off x="0" y="-9525"/>
            <a:ext cx="7667625" cy="460375"/>
          </a:xfrm>
          <a:prstGeom prst="rect">
            <a:avLst/>
          </a:prstGeom>
          <a:noFill/>
        </p:spPr>
        <p:txBody>
          <a:bodyPr wrap="square" lIns="91440" tIns="45720" rIns="91440" bIns="45720" rtlCol="0" anchor="t">
            <a:spAutoFit/>
          </a:bodyPr>
          <a:p>
            <a:r>
              <a:rPr lang="en-IN" altLang="en-US" sz="2400" dirty="0">
                <a:solidFill>
                  <a:schemeClr val="accent6">
                    <a:lumMod val="75000"/>
                  </a:schemeClr>
                </a:solidFill>
                <a:cs typeface="Calibri" panose="020F0502020204030204" pitchFamily="34" charset="0"/>
                <a:sym typeface="+mn-ea"/>
              </a:rPr>
              <a:t>Future Work  - Image Segmentation - Training Predictions</a:t>
            </a:r>
            <a:endParaRPr lang="en-IN" altLang="en-US" sz="2400" dirty="0">
              <a:solidFill>
                <a:schemeClr val="accent6">
                  <a:lumMod val="75000"/>
                </a:schemeClr>
              </a:solidFill>
              <a:cs typeface="Calibri" panose="020F0502020204030204" pitchFamily="34"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Picture 1"/>
          <p:cNvPicPr>
            <a:picLocks noChangeAspect="1"/>
          </p:cNvPicPr>
          <p:nvPr/>
        </p:nvPicPr>
        <p:blipFill>
          <a:blip r:embed="rId1"/>
          <a:stretch>
            <a:fillRect/>
          </a:stretch>
        </p:blipFill>
        <p:spPr>
          <a:xfrm>
            <a:off x="9448800" y="128588"/>
            <a:ext cx="2524125" cy="322262"/>
          </a:xfrm>
          <a:prstGeom prst="rect">
            <a:avLst/>
          </a:prstGeom>
          <a:noFill/>
          <a:ln w="9525">
            <a:noFill/>
          </a:ln>
        </p:spPr>
      </p:pic>
      <p:sp>
        <p:nvSpPr>
          <p:cNvPr id="6" name="Text Box 6"/>
          <p:cNvSpPr txBox="1"/>
          <p:nvPr/>
        </p:nvSpPr>
        <p:spPr>
          <a:xfrm>
            <a:off x="0" y="-9525"/>
            <a:ext cx="7667625" cy="460375"/>
          </a:xfrm>
          <a:prstGeom prst="rect">
            <a:avLst/>
          </a:prstGeom>
          <a:noFill/>
        </p:spPr>
        <p:txBody>
          <a:bodyPr wrap="square" lIns="91440" tIns="45720" rIns="91440" bIns="45720" rtlCol="0" anchor="t">
            <a:spAutoFit/>
          </a:bodyPr>
          <a:p>
            <a:r>
              <a:rPr lang="en-IN" altLang="en-US" sz="2400" dirty="0">
                <a:solidFill>
                  <a:schemeClr val="accent6">
                    <a:lumMod val="75000"/>
                  </a:schemeClr>
                </a:solidFill>
                <a:cs typeface="Calibri" panose="020F0502020204030204" pitchFamily="34" charset="0"/>
                <a:sym typeface="+mn-ea"/>
              </a:rPr>
              <a:t>Future Work  - Image Segmentation - Testing Predictions</a:t>
            </a:r>
            <a:endParaRPr lang="en-IN" altLang="en-US" sz="2400" dirty="0">
              <a:solidFill>
                <a:schemeClr val="accent6">
                  <a:lumMod val="75000"/>
                </a:schemeClr>
              </a:solidFill>
              <a:cs typeface="Calibri" panose="020F0502020204030204" pitchFamily="34" charset="0"/>
              <a:sym typeface="+mn-ea"/>
            </a:endParaRPr>
          </a:p>
        </p:txBody>
      </p:sp>
      <p:pic>
        <p:nvPicPr>
          <p:cNvPr id="115" name="Picture 114"/>
          <p:cNvPicPr/>
          <p:nvPr/>
        </p:nvPicPr>
        <p:blipFill>
          <a:blip r:embed="rId2"/>
          <a:stretch>
            <a:fillRect/>
          </a:stretch>
        </p:blipFill>
        <p:spPr>
          <a:xfrm>
            <a:off x="-76200" y="609600"/>
            <a:ext cx="12192000" cy="3129280"/>
          </a:xfrm>
          <a:prstGeom prst="rect">
            <a:avLst/>
          </a:prstGeom>
          <a:noFill/>
          <a:ln w="9525">
            <a:noFill/>
          </a:ln>
        </p:spPr>
      </p:pic>
      <p:pic>
        <p:nvPicPr>
          <p:cNvPr id="116" name="Picture 115"/>
          <p:cNvPicPr/>
          <p:nvPr/>
        </p:nvPicPr>
        <p:blipFill>
          <a:blip r:embed="rId3"/>
          <a:stretch>
            <a:fillRect/>
          </a:stretch>
        </p:blipFill>
        <p:spPr>
          <a:xfrm>
            <a:off x="-76200" y="3429000"/>
            <a:ext cx="12192000" cy="336867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Picture 1"/>
          <p:cNvPicPr>
            <a:picLocks noChangeAspect="1"/>
          </p:cNvPicPr>
          <p:nvPr/>
        </p:nvPicPr>
        <p:blipFill>
          <a:blip r:embed="rId1"/>
          <a:stretch>
            <a:fillRect/>
          </a:stretch>
        </p:blipFill>
        <p:spPr>
          <a:xfrm>
            <a:off x="9448800" y="128588"/>
            <a:ext cx="2524125" cy="322262"/>
          </a:xfrm>
          <a:prstGeom prst="rect">
            <a:avLst/>
          </a:prstGeom>
          <a:noFill/>
          <a:ln w="9525">
            <a:noFill/>
          </a:ln>
        </p:spPr>
      </p:pic>
      <p:sp>
        <p:nvSpPr>
          <p:cNvPr id="6" name="Text Box 6"/>
          <p:cNvSpPr txBox="1"/>
          <p:nvPr/>
        </p:nvSpPr>
        <p:spPr>
          <a:xfrm>
            <a:off x="0" y="-9525"/>
            <a:ext cx="5474970" cy="1630045"/>
          </a:xfrm>
          <a:prstGeom prst="rect">
            <a:avLst/>
          </a:prstGeom>
          <a:noFill/>
        </p:spPr>
        <p:txBody>
          <a:bodyPr wrap="square" lIns="91440" tIns="45720" rIns="91440" bIns="45720" rtlCol="0" anchor="t">
            <a:spAutoFit/>
          </a:bodyPr>
          <a:p>
            <a:r>
              <a:rPr lang="en-IN" altLang="en-US" sz="2000" dirty="0">
                <a:solidFill>
                  <a:schemeClr val="accent6">
                    <a:lumMod val="75000"/>
                  </a:schemeClr>
                </a:solidFill>
                <a:cs typeface="Calibri" panose="020F0502020204030204" pitchFamily="34" charset="0"/>
                <a:sym typeface="+mn-ea"/>
              </a:rPr>
              <a:t> Image Segmentation - BDD10K Dataset</a:t>
            </a:r>
            <a:endParaRPr lang="en-IN" altLang="en-US" sz="2000" dirty="0">
              <a:solidFill>
                <a:schemeClr val="accent6">
                  <a:lumMod val="75000"/>
                </a:schemeClr>
              </a:solidFill>
              <a:cs typeface="Calibri" panose="020F0502020204030204" pitchFamily="34" charset="0"/>
              <a:sym typeface="+mn-ea"/>
            </a:endParaRPr>
          </a:p>
          <a:p>
            <a:endParaRPr lang="en-IN" altLang="en-US" sz="2000" dirty="0">
              <a:solidFill>
                <a:schemeClr val="accent6">
                  <a:lumMod val="75000"/>
                </a:schemeClr>
              </a:solidFill>
              <a:cs typeface="Calibri" panose="020F0502020204030204" pitchFamily="34" charset="0"/>
              <a:sym typeface="+mn-ea"/>
            </a:endParaRPr>
          </a:p>
          <a:p>
            <a:r>
              <a:rPr lang="en-IN" altLang="en-US" sz="2000" dirty="0">
                <a:solidFill>
                  <a:srgbClr val="002060"/>
                </a:solidFill>
                <a:cs typeface="Calibri" panose="020F0502020204030204" pitchFamily="34" charset="0"/>
                <a:sym typeface="+mn-ea"/>
              </a:rPr>
              <a:t>Analysing the BDD10K dataset for preprocessing is in progress.</a:t>
            </a:r>
            <a:endParaRPr lang="en-IN" altLang="en-US" sz="2000" dirty="0">
              <a:solidFill>
                <a:srgbClr val="002060"/>
              </a:solidFill>
              <a:cs typeface="Calibri" panose="020F0502020204030204" pitchFamily="34" charset="0"/>
              <a:sym typeface="+mn-ea"/>
            </a:endParaRPr>
          </a:p>
          <a:p>
            <a:endParaRPr lang="en-IN" altLang="en-US" sz="2000" dirty="0">
              <a:solidFill>
                <a:srgbClr val="002060"/>
              </a:solidFill>
              <a:cs typeface="Calibri" panose="020F0502020204030204" pitchFamily="34" charset="0"/>
              <a:sym typeface="+mn-ea"/>
            </a:endParaRPr>
          </a:p>
        </p:txBody>
      </p:sp>
      <p:pic>
        <p:nvPicPr>
          <p:cNvPr id="3" name="Picture 2"/>
          <p:cNvPicPr>
            <a:picLocks noChangeAspect="1"/>
          </p:cNvPicPr>
          <p:nvPr/>
        </p:nvPicPr>
        <p:blipFill>
          <a:blip r:embed="rId2"/>
          <a:stretch>
            <a:fillRect/>
          </a:stretch>
        </p:blipFill>
        <p:spPr>
          <a:xfrm>
            <a:off x="228600" y="1905000"/>
            <a:ext cx="5045075" cy="3069590"/>
          </a:xfrm>
          <a:prstGeom prst="rect">
            <a:avLst/>
          </a:prstGeom>
        </p:spPr>
      </p:pic>
      <p:pic>
        <p:nvPicPr>
          <p:cNvPr id="4" name="Picture 3"/>
          <p:cNvPicPr>
            <a:picLocks noChangeAspect="1"/>
          </p:cNvPicPr>
          <p:nvPr/>
        </p:nvPicPr>
        <p:blipFill>
          <a:blip r:embed="rId3"/>
          <a:stretch>
            <a:fillRect/>
          </a:stretch>
        </p:blipFill>
        <p:spPr>
          <a:xfrm>
            <a:off x="5547360" y="76200"/>
            <a:ext cx="4964430" cy="6713220"/>
          </a:xfrm>
          <a:prstGeom prst="rect">
            <a:avLst/>
          </a:prstGeom>
          <a:ln>
            <a:solidFill>
              <a:schemeClr val="bg1">
                <a:lumMod val="85000"/>
              </a:schemeClr>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7" name="Text Box 6"/>
          <p:cNvSpPr txBox="1"/>
          <p:nvPr/>
        </p:nvSpPr>
        <p:spPr>
          <a:xfrm>
            <a:off x="0" y="0"/>
            <a:ext cx="5550535" cy="492443"/>
          </a:xfrm>
          <a:prstGeom prst="rect">
            <a:avLst/>
          </a:prstGeom>
          <a:noFill/>
        </p:spPr>
        <p:txBody>
          <a:bodyPr wrap="square" lIns="91440" tIns="45720" rIns="91440" bIns="45720" rtlCol="0" anchor="t">
            <a:spAutoFit/>
          </a:bodyPr>
          <a:lstStyle/>
          <a:p>
            <a:r>
              <a:rPr lang="en-IN" sz="2600" dirty="0">
                <a:solidFill>
                  <a:schemeClr val="accent6">
                    <a:lumMod val="75000"/>
                  </a:schemeClr>
                </a:solidFill>
                <a:latin typeface="Calibri" panose="020F0502020204030204"/>
                <a:cs typeface="Calibri" panose="020F0502020204030204"/>
                <a:sym typeface="+mn-ea"/>
              </a:rPr>
              <a:t>Summary &amp; Insights of Model Papers</a:t>
            </a:r>
            <a:endParaRPr lang="en-IN" sz="2600" dirty="0">
              <a:solidFill>
                <a:schemeClr val="accent6">
                  <a:lumMod val="75000"/>
                </a:schemeClr>
              </a:solidFill>
              <a:latin typeface="Calibri" panose="020F0502020204030204"/>
              <a:cs typeface="Calibri" panose="020F0502020204030204"/>
              <a:sym typeface="+mn-ea"/>
            </a:endParaRPr>
          </a:p>
        </p:txBody>
      </p:sp>
      <p:sp>
        <p:nvSpPr>
          <p:cNvPr id="4" name="Text Box 3"/>
          <p:cNvSpPr txBox="1"/>
          <p:nvPr/>
        </p:nvSpPr>
        <p:spPr>
          <a:xfrm>
            <a:off x="148390" y="609600"/>
            <a:ext cx="11954208" cy="6077585"/>
          </a:xfrm>
          <a:prstGeom prst="rect">
            <a:avLst/>
          </a:prstGeom>
          <a:noFill/>
        </p:spPr>
        <p:txBody>
          <a:bodyPr wrap="square" lIns="91440" tIns="45720" rIns="91440" bIns="45720" rtlCol="0" anchor="t">
            <a:spAutoFit/>
          </a:bodyPr>
          <a:lstStyle/>
          <a:p>
            <a:endParaRPr lang="en-IN" sz="900" b="1" i="1" dirty="0" err="1">
              <a:solidFill>
                <a:schemeClr val="accent6">
                  <a:lumMod val="75000"/>
                </a:schemeClr>
              </a:solidFill>
              <a:latin typeface="Calibri" panose="020F0502020204030204"/>
              <a:cs typeface="Calibri" panose="020F0502020204030204"/>
              <a:sym typeface="+mn-ea"/>
            </a:endParaRPr>
          </a:p>
          <a:p>
            <a:r>
              <a:rPr lang="en-IN" sz="2000" b="1" i="1" dirty="0">
                <a:solidFill>
                  <a:schemeClr val="accent6">
                    <a:lumMod val="75000"/>
                  </a:schemeClr>
                </a:solidFill>
                <a:latin typeface="Calibri" panose="020F0502020204030204"/>
                <a:cs typeface="Calibri" panose="020F0502020204030204"/>
                <a:sym typeface="+mn-ea"/>
              </a:rPr>
              <a:t>Initial Reading -</a:t>
            </a:r>
            <a:endParaRPr lang="en-IN" sz="2000" b="1" i="1" dirty="0">
              <a:solidFill>
                <a:schemeClr val="accent6">
                  <a:lumMod val="75000"/>
                </a:schemeClr>
              </a:solidFill>
              <a:latin typeface="Calibri" panose="020F0502020204030204"/>
              <a:cs typeface="Calibri" panose="020F0502020204030204"/>
            </a:endParaRPr>
          </a:p>
          <a:p>
            <a:endParaRPr lang="en-IN" sz="900" b="1" i="1" dirty="0" err="1">
              <a:solidFill>
                <a:schemeClr val="accent6">
                  <a:lumMod val="75000"/>
                </a:schemeClr>
              </a:solidFill>
              <a:latin typeface="Calibri" panose="020F0502020204030204"/>
              <a:cs typeface="Calibri" panose="020F0502020204030204"/>
              <a:sym typeface="+mn-ea"/>
            </a:endParaRPr>
          </a:p>
          <a:p>
            <a:pPr marL="285750" indent="-285750">
              <a:lnSpc>
                <a:spcPct val="150000"/>
              </a:lnSpc>
              <a:buFont typeface="Arial" panose="020B0604020202020204" pitchFamily="34" charset="0"/>
              <a:buChar char="•"/>
            </a:pPr>
            <a:r>
              <a:rPr lang="en-IN" sz="1800" dirty="0">
                <a:solidFill>
                  <a:srgbClr val="002060"/>
                </a:solidFill>
                <a:latin typeface="Calibri" panose="020F0502020204030204"/>
                <a:cs typeface="Calibri" panose="020F0502020204030204"/>
                <a:sym typeface="+mn-ea"/>
              </a:rPr>
              <a:t>Computer vision is an interdisciplinary field that has been gaining huge amounts of traction in the recent years(since CNN) and self-driving </a:t>
            </a:r>
            <a:r>
              <a:rPr lang="en-IN" dirty="0">
                <a:solidFill>
                  <a:srgbClr val="002060"/>
                </a:solidFill>
                <a:latin typeface="Calibri" panose="020F0502020204030204"/>
                <a:cs typeface="Calibri" panose="020F0502020204030204"/>
                <a:sym typeface="+mn-ea"/>
              </a:rPr>
              <a:t>cars</a:t>
            </a:r>
            <a:r>
              <a:rPr lang="en-IN" sz="1800" dirty="0">
                <a:solidFill>
                  <a:srgbClr val="002060"/>
                </a:solidFill>
                <a:latin typeface="Calibri" panose="020F0502020204030204"/>
                <a:cs typeface="Calibri" panose="020F0502020204030204"/>
                <a:sym typeface="+mn-ea"/>
              </a:rPr>
              <a:t> have taken centre stage.</a:t>
            </a:r>
            <a:endParaRPr lang="en-IN" sz="1800" dirty="0">
              <a:solidFill>
                <a:srgbClr val="002060"/>
              </a:solidFill>
              <a:latin typeface="Calibri" panose="020F0502020204030204"/>
              <a:cs typeface="Calibri" panose="020F0502020204030204"/>
            </a:endParaRPr>
          </a:p>
          <a:p>
            <a:pPr marL="285750" indent="-285750">
              <a:lnSpc>
                <a:spcPct val="150000"/>
              </a:lnSpc>
              <a:buFont typeface="Arial" panose="020B0604020202020204" pitchFamily="34" charset="0"/>
              <a:buChar char="•"/>
            </a:pPr>
            <a:r>
              <a:rPr lang="en-IN" sz="1800" dirty="0">
                <a:solidFill>
                  <a:srgbClr val="002060"/>
                </a:solidFill>
                <a:latin typeface="Calibri" panose="020F0502020204030204"/>
                <a:cs typeface="Calibri" panose="020F0502020204030204"/>
                <a:sym typeface="+mn-ea"/>
              </a:rPr>
              <a:t>Object Detection is one of the integral part of Computer Vision field.</a:t>
            </a:r>
            <a:endParaRPr lang="en-IN" sz="1800" dirty="0">
              <a:solidFill>
                <a:srgbClr val="002060"/>
              </a:solidFill>
              <a:latin typeface="Calibri" panose="020F0502020204030204"/>
              <a:cs typeface="Calibri" panose="020F0502020204030204"/>
            </a:endParaRPr>
          </a:p>
          <a:p>
            <a:pPr>
              <a:lnSpc>
                <a:spcPct val="100000"/>
              </a:lnSpc>
              <a:buFont typeface="Arial" panose="020B0604020202020204" pitchFamily="34" charset="0"/>
            </a:pPr>
            <a:endParaRPr lang="en-IN" sz="900" dirty="0">
              <a:solidFill>
                <a:srgbClr val="002060"/>
              </a:solidFill>
              <a:cs typeface="Calibri" panose="020F0502020204030204"/>
            </a:endParaRPr>
          </a:p>
          <a:p>
            <a:pPr>
              <a:lnSpc>
                <a:spcPct val="100000"/>
              </a:lnSpc>
              <a:buFont typeface="Arial" panose="020B0604020202020204" pitchFamily="34" charset="0"/>
            </a:pPr>
            <a:r>
              <a:rPr lang="en-IN" sz="1800" i="1" dirty="0">
                <a:solidFill>
                  <a:srgbClr val="C00000"/>
                </a:solidFill>
                <a:latin typeface="Calibri" panose="020F0502020204030204"/>
                <a:cs typeface="Calibri" panose="020F0502020204030204"/>
                <a:sym typeface="+mn-ea"/>
              </a:rPr>
              <a:t>Can we solve the detection / object detection by building a standard convolutional network followed by FC Layer ??</a:t>
            </a:r>
            <a:endParaRPr lang="en-IN" sz="1800" i="1" dirty="0">
              <a:solidFill>
                <a:srgbClr val="C00000"/>
              </a:solidFill>
              <a:latin typeface="Calibri" panose="020F0502020204030204"/>
              <a:cs typeface="Calibri" panose="020F0502020204030204"/>
            </a:endParaRPr>
          </a:p>
          <a:p>
            <a:pPr marL="285750" indent="-285750">
              <a:lnSpc>
                <a:spcPct val="150000"/>
              </a:lnSpc>
              <a:buFont typeface="Arial" panose="020B0604020202020204" pitchFamily="34" charset="0"/>
              <a:buChar char="•"/>
            </a:pPr>
            <a:r>
              <a:rPr lang="en-IN" sz="1800" dirty="0">
                <a:solidFill>
                  <a:srgbClr val="002060"/>
                </a:solidFill>
                <a:latin typeface="Calibri" panose="020F0502020204030204"/>
                <a:cs typeface="Calibri" panose="020F0502020204030204"/>
                <a:sym typeface="+mn-ea"/>
              </a:rPr>
              <a:t>NO, the length of the output layer is variable — not constant</a:t>
            </a:r>
            <a:endParaRPr lang="en-IN" sz="1800" dirty="0">
              <a:solidFill>
                <a:srgbClr val="002060"/>
              </a:solidFill>
              <a:latin typeface="Calibri" panose="020F0502020204030204"/>
              <a:cs typeface="Calibri" panose="020F0502020204030204"/>
            </a:endParaRPr>
          </a:p>
          <a:p>
            <a:pPr marL="285750" indent="-285750">
              <a:lnSpc>
                <a:spcPct val="150000"/>
              </a:lnSpc>
              <a:buFont typeface="Arial" panose="020B0604020202020204" pitchFamily="34" charset="0"/>
              <a:buChar char="•"/>
            </a:pPr>
            <a:r>
              <a:rPr lang="en-IN" sz="1800" dirty="0">
                <a:solidFill>
                  <a:srgbClr val="002060"/>
                </a:solidFill>
                <a:latin typeface="Calibri" panose="020F0502020204030204"/>
                <a:cs typeface="Calibri" panose="020F0502020204030204"/>
                <a:sym typeface="+mn-ea"/>
              </a:rPr>
              <a:t>A naive approach to solve this problem is</a:t>
            </a:r>
            <a:r>
              <a:rPr lang="en-IN" dirty="0">
                <a:solidFill>
                  <a:srgbClr val="002060"/>
                </a:solidFill>
                <a:latin typeface="Calibri" panose="020F0502020204030204"/>
                <a:cs typeface="Calibri" panose="020F0502020204030204"/>
                <a:sym typeface="+mn-ea"/>
              </a:rPr>
              <a:t> </a:t>
            </a:r>
            <a:r>
              <a:rPr lang="en-IN" sz="1800" dirty="0">
                <a:solidFill>
                  <a:srgbClr val="002060"/>
                </a:solidFill>
                <a:latin typeface="Calibri" panose="020F0502020204030204"/>
                <a:cs typeface="Calibri" panose="020F0502020204030204"/>
                <a:sym typeface="+mn-ea"/>
              </a:rPr>
              <a:t> -</a:t>
            </a:r>
            <a:endParaRPr lang="en-IN" i="1" dirty="0">
              <a:solidFill>
                <a:srgbClr val="C00000"/>
              </a:solidFill>
              <a:latin typeface="Calibri" panose="020F0502020204030204"/>
              <a:cs typeface="Calibri" panose="020F0502020204030204"/>
              <a:sym typeface="+mn-ea"/>
            </a:endParaRPr>
          </a:p>
          <a:p>
            <a:pPr marL="742950" lvl="1" indent="-285750">
              <a:lnSpc>
                <a:spcPct val="150000"/>
              </a:lnSpc>
              <a:buFont typeface="Wingdings" panose="05000000000000000000"/>
              <a:buChar char="ü"/>
            </a:pPr>
            <a:r>
              <a:rPr lang="en-IN" sz="1800" dirty="0">
                <a:solidFill>
                  <a:srgbClr val="002060"/>
                </a:solidFill>
                <a:latin typeface="Calibri" panose="020F0502020204030204"/>
                <a:cs typeface="Calibri" panose="020F0502020204030204"/>
                <a:sym typeface="+mn-ea"/>
              </a:rPr>
              <a:t>take different regions of interest from the </a:t>
            </a:r>
            <a:r>
              <a:rPr lang="en-IN" dirty="0">
                <a:solidFill>
                  <a:srgbClr val="002060"/>
                </a:solidFill>
                <a:latin typeface="Calibri" panose="020F0502020204030204"/>
                <a:cs typeface="Calibri" panose="020F0502020204030204"/>
                <a:sym typeface="+mn-ea"/>
              </a:rPr>
              <a:t>image</a:t>
            </a:r>
            <a:endParaRPr lang="en-IN" i="1" dirty="0">
              <a:solidFill>
                <a:srgbClr val="C00000"/>
              </a:solidFill>
              <a:latin typeface="Calibri" panose="020F0502020204030204"/>
              <a:cs typeface="Calibri" panose="020F0502020204030204"/>
              <a:sym typeface="+mn-ea"/>
            </a:endParaRPr>
          </a:p>
          <a:p>
            <a:pPr marL="742950" lvl="1" indent="-285750">
              <a:lnSpc>
                <a:spcPct val="150000"/>
              </a:lnSpc>
              <a:buFont typeface="Wingdings" panose="05000000000000000000"/>
              <a:buChar char="ü"/>
            </a:pPr>
            <a:r>
              <a:rPr lang="en-IN" dirty="0">
                <a:solidFill>
                  <a:srgbClr val="002060"/>
                </a:solidFill>
                <a:latin typeface="Calibri" panose="020F0502020204030204"/>
                <a:cs typeface="Calibri" panose="020F0502020204030204"/>
                <a:sym typeface="+mn-ea"/>
              </a:rPr>
              <a:t>use</a:t>
            </a:r>
            <a:r>
              <a:rPr lang="en-IN" sz="1800" dirty="0">
                <a:solidFill>
                  <a:srgbClr val="002060"/>
                </a:solidFill>
                <a:latin typeface="Calibri" panose="020F0502020204030204"/>
                <a:cs typeface="Calibri" panose="020F0502020204030204"/>
                <a:sym typeface="+mn-ea"/>
              </a:rPr>
              <a:t> a CNN to classify the presence of the object within the region.</a:t>
            </a:r>
            <a:endParaRPr lang="en-IN" i="1">
              <a:solidFill>
                <a:srgbClr val="C00000"/>
              </a:solidFill>
              <a:latin typeface="Calibri" panose="020F0502020204030204"/>
              <a:cs typeface="Calibri" panose="020F0502020204030204"/>
            </a:endParaRPr>
          </a:p>
          <a:p>
            <a:pPr>
              <a:lnSpc>
                <a:spcPct val="150000"/>
              </a:lnSpc>
            </a:pPr>
            <a:r>
              <a:rPr lang="en-IN" sz="1800" i="1" dirty="0">
                <a:solidFill>
                  <a:srgbClr val="C00000"/>
                </a:solidFill>
                <a:latin typeface="Calibri" panose="020F0502020204030204"/>
                <a:cs typeface="Calibri" panose="020F0502020204030204"/>
                <a:sym typeface="+mn-ea"/>
              </a:rPr>
              <a:t>Then what’s the problem with this solution? Any other improvements / solutions ?</a:t>
            </a:r>
            <a:endParaRPr lang="en-IN" sz="1800" i="1" dirty="0">
              <a:solidFill>
                <a:srgbClr val="C00000"/>
              </a:solidFill>
              <a:latin typeface="Calibri" panose="020F0502020204030204"/>
              <a:cs typeface="Calibri" panose="020F0502020204030204"/>
            </a:endParaRPr>
          </a:p>
          <a:p>
            <a:pPr marL="742950" lvl="1" indent="-285750" algn="l">
              <a:lnSpc>
                <a:spcPct val="150000"/>
              </a:lnSpc>
              <a:buClrTx/>
              <a:buSzTx/>
              <a:buFont typeface="Wingdings" panose="05000000000000000000" charset="0"/>
              <a:buChar char="ü"/>
            </a:pPr>
            <a:r>
              <a:rPr lang="en-IN" sz="1800" dirty="0">
                <a:solidFill>
                  <a:srgbClr val="002060"/>
                </a:solidFill>
                <a:latin typeface="Calibri" panose="020F0502020204030204"/>
                <a:cs typeface="Calibri" panose="020F0502020204030204"/>
                <a:sym typeface="+mn-ea"/>
              </a:rPr>
              <a:t>the objects of interest might have different spatial locations within the image and different aspect ratios.</a:t>
            </a:r>
            <a:endParaRPr lang="en-IN" sz="1800" dirty="0">
              <a:solidFill>
                <a:srgbClr val="002060"/>
              </a:solidFill>
              <a:latin typeface="Calibri" panose="020F0502020204030204"/>
              <a:cs typeface="Calibri" panose="020F0502020204030204"/>
            </a:endParaRPr>
          </a:p>
          <a:p>
            <a:pPr marL="742950" lvl="1" indent="-285750" algn="l">
              <a:lnSpc>
                <a:spcPct val="150000"/>
              </a:lnSpc>
              <a:buClrTx/>
              <a:buSzTx/>
              <a:buFont typeface="Wingdings" panose="05000000000000000000" charset="0"/>
              <a:buChar char="ü"/>
            </a:pPr>
            <a:r>
              <a:rPr lang="en-IN" sz="1800" dirty="0">
                <a:solidFill>
                  <a:srgbClr val="002060"/>
                </a:solidFill>
                <a:latin typeface="Calibri" panose="020F0502020204030204"/>
                <a:cs typeface="Calibri" panose="020F0502020204030204"/>
                <a:sym typeface="+mn-ea"/>
              </a:rPr>
              <a:t>would have to select a huge number of regions and could computationally blow up.</a:t>
            </a:r>
            <a:endParaRPr lang="en-IN" sz="1800" dirty="0">
              <a:solidFill>
                <a:srgbClr val="002060"/>
              </a:solidFill>
              <a:latin typeface="Calibri" panose="020F0502020204030204"/>
              <a:cs typeface="Calibri" panose="020F0502020204030204"/>
            </a:endParaRPr>
          </a:p>
          <a:p>
            <a:pPr marL="742950" lvl="1" indent="-285750" algn="l">
              <a:lnSpc>
                <a:spcPct val="150000"/>
              </a:lnSpc>
              <a:buClrTx/>
              <a:buSzTx/>
              <a:buFont typeface="Wingdings" panose="05000000000000000000" charset="0"/>
              <a:buChar char="ü"/>
            </a:pPr>
            <a:r>
              <a:rPr lang="en-IN" sz="1800" dirty="0">
                <a:solidFill>
                  <a:srgbClr val="002060"/>
                </a:solidFill>
                <a:latin typeface="Calibri" panose="020F0502020204030204"/>
                <a:cs typeface="Calibri" panose="020F0502020204030204"/>
                <a:sym typeface="+mn-ea"/>
              </a:rPr>
              <a:t>Hence </a:t>
            </a:r>
            <a:r>
              <a:rPr lang="en-IN" dirty="0">
                <a:solidFill>
                  <a:srgbClr val="002060"/>
                </a:solidFill>
                <a:latin typeface="Calibri" panose="020F0502020204030204"/>
                <a:cs typeface="Calibri" panose="020F0502020204030204"/>
                <a:sym typeface="+mn-ea"/>
              </a:rPr>
              <a:t>algorithms</a:t>
            </a:r>
            <a:r>
              <a:rPr lang="en-IN" sz="1800" dirty="0">
                <a:solidFill>
                  <a:srgbClr val="002060"/>
                </a:solidFill>
                <a:latin typeface="Calibri" panose="020F0502020204030204"/>
                <a:cs typeface="Calibri" panose="020F0502020204030204"/>
                <a:sym typeface="+mn-ea"/>
              </a:rPr>
              <a:t> like </a:t>
            </a:r>
            <a:r>
              <a:rPr lang="en-IN" sz="1800" u="sng" dirty="0">
                <a:solidFill>
                  <a:srgbClr val="002060"/>
                </a:solidFill>
                <a:latin typeface="Calibri" panose="020F0502020204030204"/>
                <a:cs typeface="Calibri" panose="020F0502020204030204"/>
                <a:sym typeface="+mn-ea"/>
              </a:rPr>
              <a:t>R-CNN, YOLO</a:t>
            </a:r>
            <a:r>
              <a:rPr lang="en-IN" sz="1800" dirty="0">
                <a:solidFill>
                  <a:srgbClr val="002060"/>
                </a:solidFill>
                <a:latin typeface="Calibri" panose="020F0502020204030204"/>
                <a:cs typeface="Calibri" panose="020F0502020204030204"/>
                <a:sym typeface="+mn-ea"/>
              </a:rPr>
              <a:t> have been developed.</a:t>
            </a:r>
            <a:endParaRPr lang="en-IN" sz="1800" dirty="0">
              <a:solidFill>
                <a:srgbClr val="002060"/>
              </a:solidFill>
              <a:latin typeface="Calibri" panose="020F0502020204030204"/>
              <a:cs typeface="Calibri" panose="020F0502020204030204"/>
              <a:sym typeface="+mn-ea"/>
            </a:endParaRPr>
          </a:p>
          <a:p>
            <a:pPr lvl="1">
              <a:lnSpc>
                <a:spcPct val="150000"/>
              </a:lnSpc>
            </a:pPr>
            <a:r>
              <a:rPr lang="en-IN" dirty="0">
                <a:solidFill>
                  <a:srgbClr val="002060"/>
                </a:solidFill>
                <a:latin typeface="Calibri" panose="020F0502020204030204"/>
                <a:cs typeface="Calibri" panose="020F0502020204030204"/>
              </a:rPr>
              <a:t>                                                                                                                                                                                       </a:t>
            </a:r>
            <a:r>
              <a:rPr lang="en-IN" sz="1400" dirty="0">
                <a:solidFill>
                  <a:srgbClr val="002060"/>
                </a:solidFill>
                <a:latin typeface="Calibri" panose="020F0502020204030204"/>
                <a:cs typeface="Calibri" panose="020F0502020204030204"/>
              </a:rPr>
              <a:t>                     </a:t>
            </a:r>
            <a:r>
              <a:rPr lang="en-IN" sz="1400" i="1" dirty="0">
                <a:solidFill>
                  <a:srgbClr val="002060"/>
                </a:solidFill>
                <a:latin typeface="Calibri" panose="020F0502020204030204"/>
                <a:cs typeface="Calibri" panose="020F0502020204030204"/>
              </a:rPr>
              <a:t>Continued...</a:t>
            </a:r>
            <a:endParaRPr lang="en-IN" sz="1400" i="1" dirty="0">
              <a:solidFill>
                <a:srgbClr val="002060"/>
              </a:solidFill>
              <a:latin typeface="Calibri" panose="020F0502020204030204"/>
              <a:cs typeface="Calibri" panose="020F0502020204030204"/>
            </a:endParaRPr>
          </a:p>
        </p:txBody>
      </p:sp>
    </p:spTree>
  </p:cSld>
  <p:clrMapOvr>
    <a:overrideClrMapping bg1="lt1" tx1="dk1" bg2="lt2" tx2="dk2" accent1="accent1" accent2="accent2" accent3="accent3" accent4="accent4" accent5="accent5" accent6="accent6" hlink="hlink" folHlink="folHlink"/>
  </p:clrMapOvr>
  <p:transition advTm="3000"/>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2" name="TextBox 1"/>
          <p:cNvSpPr txBox="1"/>
          <p:nvPr/>
        </p:nvSpPr>
        <p:spPr>
          <a:xfrm>
            <a:off x="83625" y="152565"/>
            <a:ext cx="12108068" cy="249619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IN" sz="2400" b="1" dirty="0">
                <a:solidFill>
                  <a:schemeClr val="accent6">
                    <a:lumMod val="75000"/>
                  </a:schemeClr>
                </a:solidFill>
                <a:latin typeface="Calibri" panose="020F0502020204030204"/>
                <a:cs typeface="Calibri" panose="020F0502020204030204"/>
              </a:rPr>
              <a:t>R-CNN</a:t>
            </a:r>
            <a:endParaRPr lang="en-US" sz="2000" dirty="0">
              <a:solidFill>
                <a:schemeClr val="accent6">
                  <a:lumMod val="75000"/>
                </a:schemeClr>
              </a:solidFill>
              <a:latin typeface="Calibri" panose="020F0502020204030204"/>
              <a:cs typeface="Calibri" panose="020F0502020204030204"/>
            </a:endParaRPr>
          </a:p>
          <a:p>
            <a:pPr marL="285750" indent="-285750">
              <a:lnSpc>
                <a:spcPct val="150000"/>
              </a:lnSpc>
              <a:buFont typeface="Arial,Sans-Serif"/>
              <a:buChar char="•"/>
            </a:pPr>
            <a:r>
              <a:rPr lang="en-IN" dirty="0">
                <a:solidFill>
                  <a:srgbClr val="002060"/>
                </a:solidFill>
                <a:latin typeface="Calibri" panose="020F0502020204030204"/>
                <a:cs typeface="Calibri" panose="020F0502020204030204"/>
              </a:rPr>
              <a:t>Proposed a method where we use </a:t>
            </a:r>
            <a:r>
              <a:rPr lang="en-IN" b="1" i="1" dirty="0">
                <a:solidFill>
                  <a:srgbClr val="002060"/>
                </a:solidFill>
                <a:latin typeface="Calibri" panose="020F0502020204030204"/>
                <a:cs typeface="Calibri" panose="020F0502020204030204"/>
              </a:rPr>
              <a:t>Selective Search</a:t>
            </a:r>
            <a:r>
              <a:rPr lang="en-IN" dirty="0">
                <a:solidFill>
                  <a:srgbClr val="002060"/>
                </a:solidFill>
                <a:latin typeface="Calibri" panose="020F0502020204030204"/>
                <a:cs typeface="Calibri" panose="020F0502020204030204"/>
              </a:rPr>
              <a:t> to extract just 2000 regions from the image, called them as</a:t>
            </a:r>
            <a:r>
              <a:rPr lang="en-IN" b="1" dirty="0">
                <a:solidFill>
                  <a:srgbClr val="002060"/>
                </a:solidFill>
                <a:latin typeface="Calibri" panose="020F0502020204030204"/>
                <a:cs typeface="Calibri" panose="020F0502020204030204"/>
              </a:rPr>
              <a:t> </a:t>
            </a:r>
            <a:r>
              <a:rPr lang="en-IN" b="1" i="1" dirty="0">
                <a:solidFill>
                  <a:srgbClr val="002060"/>
                </a:solidFill>
                <a:latin typeface="Calibri" panose="020F0502020204030204"/>
                <a:cs typeface="Calibri" panose="020F0502020204030204"/>
              </a:rPr>
              <a:t>region proposals.</a:t>
            </a:r>
            <a:endParaRPr lang="en-IN">
              <a:latin typeface="Calibri" panose="020F0502020204030204"/>
              <a:cs typeface="Calibri" panose="020F0502020204030204"/>
            </a:endParaRPr>
          </a:p>
          <a:p>
            <a:pPr marL="285750" indent="-285750">
              <a:lnSpc>
                <a:spcPct val="150000"/>
              </a:lnSpc>
              <a:buFont typeface="Arial,Sans-Serif"/>
              <a:buChar char="•"/>
            </a:pPr>
            <a:r>
              <a:rPr lang="en-IN" dirty="0">
                <a:solidFill>
                  <a:srgbClr val="002060"/>
                </a:solidFill>
                <a:latin typeface="Calibri" panose="020F0502020204030204"/>
                <a:cs typeface="Calibri" panose="020F0502020204030204"/>
              </a:rPr>
              <a:t>2000 candidate region suggestions are squared and </a:t>
            </a:r>
            <a:r>
              <a:rPr lang="en-IN" b="1" i="1" dirty="0">
                <a:solidFill>
                  <a:srgbClr val="002060"/>
                </a:solidFill>
                <a:latin typeface="Calibri" panose="020F0502020204030204"/>
                <a:cs typeface="Calibri" panose="020F0502020204030204"/>
              </a:rPr>
              <a:t>input </a:t>
            </a:r>
            <a:r>
              <a:rPr lang="en-IN" dirty="0">
                <a:solidFill>
                  <a:srgbClr val="002060"/>
                </a:solidFill>
                <a:latin typeface="Calibri" panose="020F0502020204030204"/>
                <a:cs typeface="Calibri" panose="020F0502020204030204"/>
              </a:rPr>
              <a:t>into a CNN , which </a:t>
            </a:r>
            <a:r>
              <a:rPr lang="en-IN" b="1" i="1" dirty="0">
                <a:solidFill>
                  <a:srgbClr val="002060"/>
                </a:solidFill>
                <a:latin typeface="Calibri" panose="020F0502020204030204"/>
                <a:cs typeface="Calibri" panose="020F0502020204030204"/>
              </a:rPr>
              <a:t>outputs </a:t>
            </a:r>
            <a:r>
              <a:rPr lang="en-IN" dirty="0">
                <a:solidFill>
                  <a:srgbClr val="002060"/>
                </a:solidFill>
                <a:latin typeface="Calibri" panose="020F0502020204030204"/>
                <a:cs typeface="Calibri" panose="020F0502020204030204"/>
              </a:rPr>
              <a:t>a 4096-dimensional feature vector.</a:t>
            </a:r>
            <a:endParaRPr lang="en-IN" dirty="0">
              <a:latin typeface="Calibri" panose="020F0502020204030204"/>
              <a:cs typeface="Calibri" panose="020F0502020204030204"/>
            </a:endParaRPr>
          </a:p>
          <a:p>
            <a:pPr marL="285750" indent="-285750">
              <a:lnSpc>
                <a:spcPct val="150000"/>
              </a:lnSpc>
              <a:buFont typeface="Arial,Sans-Serif"/>
              <a:buChar char="•"/>
            </a:pPr>
            <a:r>
              <a:rPr lang="en-IN" dirty="0">
                <a:solidFill>
                  <a:srgbClr val="002060"/>
                </a:solidFill>
                <a:latin typeface="Calibri" panose="020F0502020204030204"/>
                <a:cs typeface="Calibri" panose="020F0502020204030204"/>
              </a:rPr>
              <a:t>SVM Classifier is used to classify the object's presence within region proposal and 4 offset values to increase the precision of the bounding box.</a:t>
            </a:r>
            <a:endParaRPr lang="en-US" dirty="0">
              <a:latin typeface="Calibri" panose="020F0502020204030204"/>
              <a:cs typeface="Calibri" panose="020F0502020204030204"/>
            </a:endParaRPr>
          </a:p>
        </p:txBody>
      </p:sp>
      <p:sp>
        <p:nvSpPr>
          <p:cNvPr id="8" name="Text Box 3"/>
          <p:cNvSpPr txBox="1"/>
          <p:nvPr/>
        </p:nvSpPr>
        <p:spPr>
          <a:xfrm>
            <a:off x="83820" y="2667000"/>
            <a:ext cx="12082780" cy="2614930"/>
          </a:xfrm>
          <a:prstGeom prst="rect">
            <a:avLst/>
          </a:prstGeom>
          <a:noFill/>
        </p:spPr>
        <p:txBody>
          <a:bodyPr wrap="square" lIns="91440" tIns="45720" rIns="91440" bIns="45720" rtlCol="0" anchor="t">
            <a:spAutoFit/>
          </a:bodyPr>
          <a:lstStyle/>
          <a:p>
            <a:endParaRPr lang="en-IN" sz="900" b="1" i="1" dirty="0" err="1">
              <a:solidFill>
                <a:schemeClr val="accent6">
                  <a:lumMod val="75000"/>
                </a:schemeClr>
              </a:solidFill>
              <a:latin typeface="Calibri" panose="020F0502020204030204"/>
              <a:cs typeface="Calibri" panose="020F0502020204030204"/>
              <a:sym typeface="+mn-ea"/>
            </a:endParaRPr>
          </a:p>
          <a:p>
            <a:r>
              <a:rPr lang="en-IN" sz="2000" dirty="0">
                <a:solidFill>
                  <a:schemeClr val="accent6">
                    <a:lumMod val="75000"/>
                  </a:schemeClr>
                </a:solidFill>
                <a:latin typeface="Calibri" panose="020F0502020204030204"/>
                <a:cs typeface="Calibri" panose="020F0502020204030204"/>
              </a:rPr>
              <a:t>Challenged / Issues with R-CNN</a:t>
            </a:r>
            <a:endParaRPr lang="en-IN" sz="2000" dirty="0">
              <a:solidFill>
                <a:schemeClr val="accent6">
                  <a:lumMod val="75000"/>
                </a:schemeClr>
              </a:solidFill>
              <a:latin typeface="Calibri" panose="020F0502020204030204"/>
              <a:cs typeface="Calibri" panose="020F0502020204030204"/>
            </a:endParaRPr>
          </a:p>
          <a:p>
            <a:pPr marL="285750" indent="-285750">
              <a:lnSpc>
                <a:spcPct val="150000"/>
              </a:lnSpc>
              <a:buFont typeface="Arial" panose="020B0604020202020204" pitchFamily="34" charset="0"/>
              <a:buChar char="•"/>
            </a:pPr>
            <a:r>
              <a:rPr lang="en-IN" dirty="0">
                <a:solidFill>
                  <a:srgbClr val="002060"/>
                </a:solidFill>
                <a:latin typeface="Calibri" panose="020F0502020204030204"/>
                <a:cs typeface="Calibri" panose="020F0502020204030204"/>
              </a:rPr>
              <a:t>a huge amount of time to train the network to classify 2000 region proposals per image.</a:t>
            </a:r>
            <a:endParaRPr lang="en-IN" dirty="0">
              <a:solidFill>
                <a:srgbClr val="002060"/>
              </a:solidFill>
              <a:cs typeface="Calibri" panose="020F0502020204030204"/>
            </a:endParaRPr>
          </a:p>
          <a:p>
            <a:pPr marL="285750" indent="-285750">
              <a:lnSpc>
                <a:spcPct val="150000"/>
              </a:lnSpc>
              <a:buFont typeface="Arial" panose="020B0604020202020204" pitchFamily="34" charset="0"/>
              <a:buChar char="•"/>
            </a:pPr>
            <a:r>
              <a:rPr lang="en-IN" dirty="0">
                <a:solidFill>
                  <a:srgbClr val="002060"/>
                </a:solidFill>
                <a:latin typeface="Calibri" panose="020F0502020204030204"/>
                <a:cs typeface="Calibri" panose="020F0502020204030204"/>
              </a:rPr>
              <a:t>Selective Search algorithm is a fixed algorithm, no learning happening  at this stage. </a:t>
            </a:r>
            <a:endParaRPr lang="en-IN" dirty="0">
              <a:solidFill>
                <a:srgbClr val="002060"/>
              </a:solidFill>
              <a:latin typeface="Calibri" panose="020F0502020204030204"/>
              <a:cs typeface="Calibri" panose="020F0502020204030204"/>
            </a:endParaRPr>
          </a:p>
          <a:p>
            <a:pPr marL="285750" indent="-285750">
              <a:lnSpc>
                <a:spcPct val="150000"/>
              </a:lnSpc>
              <a:buFont typeface="Arial" panose="020B0604020202020204" pitchFamily="34" charset="0"/>
              <a:buChar char="•"/>
            </a:pPr>
            <a:r>
              <a:rPr lang="en-IN" dirty="0">
                <a:solidFill>
                  <a:srgbClr val="002060"/>
                </a:solidFill>
                <a:latin typeface="Calibri" panose="020F0502020204030204"/>
                <a:cs typeface="Calibri" panose="020F0502020204030204"/>
              </a:rPr>
              <a:t>Leads to the generation of bad candidate region proposals. </a:t>
            </a:r>
            <a:endParaRPr lang="en-IN" dirty="0">
              <a:solidFill>
                <a:srgbClr val="002060"/>
              </a:solidFill>
              <a:latin typeface="Calibri" panose="020F0502020204030204"/>
              <a:cs typeface="Calibri" panose="020F0502020204030204"/>
            </a:endParaRPr>
          </a:p>
          <a:p>
            <a:pPr marL="285750" indent="-285750">
              <a:lnSpc>
                <a:spcPct val="150000"/>
              </a:lnSpc>
              <a:buFont typeface="Arial" panose="020B0604020202020204" pitchFamily="34" charset="0"/>
              <a:buChar char="•"/>
            </a:pPr>
            <a:r>
              <a:rPr lang="en-IN" dirty="0">
                <a:solidFill>
                  <a:srgbClr val="002060"/>
                </a:solidFill>
                <a:latin typeface="Calibri" panose="020F0502020204030204"/>
                <a:cs typeface="Calibri" panose="020F0502020204030204"/>
              </a:rPr>
              <a:t>It cannot be implemented real time as </a:t>
            </a:r>
            <a:r>
              <a:rPr lang="en-IN" u="sng" dirty="0">
                <a:solidFill>
                  <a:srgbClr val="002060"/>
                </a:solidFill>
                <a:latin typeface="Calibri" panose="020F0502020204030204"/>
                <a:cs typeface="Calibri" panose="020F0502020204030204"/>
              </a:rPr>
              <a:t>it takes around 47 seconds</a:t>
            </a:r>
            <a:r>
              <a:rPr lang="en-IN" dirty="0">
                <a:solidFill>
                  <a:srgbClr val="002060"/>
                </a:solidFill>
                <a:latin typeface="Calibri" panose="020F0502020204030204"/>
                <a:cs typeface="Calibri" panose="020F0502020204030204"/>
              </a:rPr>
              <a:t> for each test image.</a:t>
            </a:r>
            <a:endParaRPr lang="en-IN" dirty="0">
              <a:solidFill>
                <a:srgbClr val="002060"/>
              </a:solidFill>
              <a:cs typeface="Calibri" panose="020F0502020204030204"/>
            </a:endParaRPr>
          </a:p>
          <a:p>
            <a:pPr lvl="1">
              <a:lnSpc>
                <a:spcPct val="150000"/>
              </a:lnSpc>
            </a:pPr>
            <a:r>
              <a:rPr lang="en-IN" dirty="0">
                <a:solidFill>
                  <a:srgbClr val="002060"/>
                </a:solidFill>
                <a:latin typeface="Calibri" panose="020F0502020204030204"/>
                <a:cs typeface="Calibri" panose="020F0502020204030204"/>
              </a:rPr>
              <a:t>                                                                                                                                                                                       </a:t>
            </a:r>
            <a:r>
              <a:rPr lang="en-IN" sz="1400" dirty="0">
                <a:solidFill>
                  <a:srgbClr val="002060"/>
                </a:solidFill>
                <a:latin typeface="Calibri" panose="020F0502020204030204"/>
                <a:cs typeface="Calibri" panose="020F0502020204030204"/>
              </a:rPr>
              <a:t>                     </a:t>
            </a:r>
            <a:r>
              <a:rPr lang="en-IN" sz="1400" i="1" dirty="0">
                <a:solidFill>
                  <a:srgbClr val="002060"/>
                </a:solidFill>
                <a:latin typeface="Calibri" panose="020F0502020204030204"/>
                <a:cs typeface="Calibri" panose="020F0502020204030204"/>
              </a:rPr>
              <a:t>Continued...</a:t>
            </a:r>
            <a:endParaRPr lang="en-IN"/>
          </a:p>
        </p:txBody>
      </p:sp>
    </p:spTree>
  </p:cSld>
  <p:clrMapOvr>
    <a:overrideClrMapping bg1="lt1" tx1="dk1" bg2="lt2" tx2="dk2" accent1="accent1" accent2="accent2" accent3="accent3" accent4="accent4" accent5="accent5" accent6="accent6" hlink="hlink" folHlink="folHlink"/>
  </p:clrMapOvr>
  <p:transition advTm="3000"/>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4" name="Text Box 3"/>
          <p:cNvSpPr txBox="1"/>
          <p:nvPr/>
        </p:nvSpPr>
        <p:spPr>
          <a:xfrm>
            <a:off x="76415" y="125260"/>
            <a:ext cx="12031512" cy="6169660"/>
          </a:xfrm>
          <a:prstGeom prst="rect">
            <a:avLst/>
          </a:prstGeom>
          <a:noFill/>
        </p:spPr>
        <p:txBody>
          <a:bodyPr wrap="square" lIns="91440" tIns="45720" rIns="91440" bIns="45720" rtlCol="0" anchor="t">
            <a:spAutoFit/>
          </a:bodyPr>
          <a:lstStyle/>
          <a:p>
            <a:endParaRPr lang="en-IN" sz="900" b="1" i="1" dirty="0" err="1">
              <a:solidFill>
                <a:schemeClr val="accent6">
                  <a:lumMod val="75000"/>
                </a:schemeClr>
              </a:solidFill>
              <a:latin typeface="Calibri" panose="020F0502020204030204"/>
              <a:cs typeface="Calibri" panose="020F0502020204030204"/>
              <a:sym typeface="+mn-ea"/>
            </a:endParaRPr>
          </a:p>
          <a:p>
            <a:r>
              <a:rPr lang="en-IN" sz="2000" b="1" dirty="0">
                <a:solidFill>
                  <a:schemeClr val="accent6">
                    <a:lumMod val="75000"/>
                  </a:schemeClr>
                </a:solidFill>
                <a:latin typeface="Calibri" panose="020F0502020204030204"/>
                <a:cs typeface="Calibri" panose="020F0502020204030204"/>
              </a:rPr>
              <a:t>Fast R-CNN ( </a:t>
            </a:r>
            <a:r>
              <a:rPr lang="en-IN" sz="1600" dirty="0">
                <a:solidFill>
                  <a:schemeClr val="accent6">
                    <a:lumMod val="75000"/>
                  </a:schemeClr>
                </a:solidFill>
                <a:latin typeface="Calibri" panose="020F0502020204030204"/>
                <a:cs typeface="Calibri" panose="020F0502020204030204"/>
              </a:rPr>
              <a:t>same as R-CNN but with improvements</a:t>
            </a:r>
            <a:r>
              <a:rPr lang="en-IN" sz="1400" dirty="0">
                <a:solidFill>
                  <a:schemeClr val="accent6">
                    <a:lumMod val="75000"/>
                  </a:schemeClr>
                </a:solidFill>
                <a:latin typeface="Calibri" panose="020F0502020204030204"/>
                <a:cs typeface="Calibri" panose="020F0502020204030204"/>
              </a:rPr>
              <a:t> </a:t>
            </a:r>
            <a:r>
              <a:rPr lang="en-IN" sz="2000" b="1" dirty="0">
                <a:solidFill>
                  <a:schemeClr val="accent6">
                    <a:lumMod val="75000"/>
                  </a:schemeClr>
                </a:solidFill>
                <a:latin typeface="Calibri" panose="020F0502020204030204"/>
                <a:cs typeface="Calibri" panose="020F0502020204030204"/>
              </a:rPr>
              <a:t>)</a:t>
            </a:r>
            <a:endParaRPr lang="en-IN" sz="2000" b="1" dirty="0">
              <a:solidFill>
                <a:schemeClr val="accent6">
                  <a:lumMod val="75000"/>
                </a:schemeClr>
              </a:solidFill>
              <a:latin typeface="Calibri" panose="020F0502020204030204"/>
              <a:cs typeface="Calibri" panose="020F0502020204030204"/>
            </a:endParaRPr>
          </a:p>
          <a:p>
            <a:pPr marL="285750" indent="-285750">
              <a:lnSpc>
                <a:spcPct val="150000"/>
              </a:lnSpc>
              <a:buFont typeface="Arial" panose="020B0604020202020204" pitchFamily="34" charset="0"/>
              <a:buChar char="•"/>
            </a:pPr>
            <a:r>
              <a:rPr lang="en-IN" dirty="0">
                <a:solidFill>
                  <a:srgbClr val="002060"/>
                </a:solidFill>
                <a:latin typeface="Calibri" panose="020F0502020204030204"/>
                <a:cs typeface="Calibri" panose="020F0502020204030204"/>
                <a:sym typeface="+mn-ea"/>
              </a:rPr>
              <a:t>Pass the input image to the CNN to build a convolutional feature map, instead</a:t>
            </a:r>
            <a:r>
              <a:rPr lang="en-IN" i="1" dirty="0">
                <a:solidFill>
                  <a:srgbClr val="002060"/>
                </a:solidFill>
                <a:latin typeface="Calibri" panose="020F0502020204030204"/>
                <a:cs typeface="Calibri" panose="020F0502020204030204"/>
                <a:sym typeface="+mn-ea"/>
              </a:rPr>
              <a:t> of r</a:t>
            </a:r>
            <a:r>
              <a:rPr lang="en-IN" dirty="0">
                <a:solidFill>
                  <a:srgbClr val="002060"/>
                </a:solidFill>
                <a:latin typeface="Calibri" panose="020F0502020204030204"/>
                <a:cs typeface="Calibri" panose="020F0502020204030204"/>
                <a:sym typeface="+mn-ea"/>
              </a:rPr>
              <a:t>egion recommendations.</a:t>
            </a:r>
            <a:endParaRPr lang="en-IN" dirty="0">
              <a:solidFill>
                <a:srgbClr val="002060"/>
              </a:solidFill>
              <a:latin typeface="Calibri" panose="020F0502020204030204"/>
              <a:cs typeface="Calibri" panose="020F0502020204030204"/>
            </a:endParaRPr>
          </a:p>
          <a:p>
            <a:pPr marL="285750" indent="-285750">
              <a:lnSpc>
                <a:spcPct val="150000"/>
              </a:lnSpc>
              <a:buFont typeface="Arial" panose="020B0604020202020204" pitchFamily="34" charset="0"/>
              <a:buChar char="•"/>
            </a:pPr>
            <a:r>
              <a:rPr lang="en-IN" sz="1400" b="1" dirty="0">
                <a:gradFill>
                  <a:gsLst>
                    <a:gs pos="0">
                      <a:srgbClr val="007BD3"/>
                    </a:gs>
                    <a:gs pos="100000">
                      <a:srgbClr val="034373"/>
                    </a:gs>
                  </a:gsLst>
                  <a:lin scaled="0"/>
                </a:gradFill>
                <a:latin typeface="Calibri" panose="020F0502020204030204"/>
                <a:cs typeface="Calibri" panose="020F0502020204030204"/>
              </a:rPr>
              <a:t>(1)</a:t>
            </a:r>
            <a:r>
              <a:rPr lang="en-IN" sz="1400" b="1" dirty="0">
                <a:solidFill>
                  <a:srgbClr val="002060"/>
                </a:solidFill>
                <a:latin typeface="Calibri" panose="020F0502020204030204"/>
                <a:cs typeface="Calibri" panose="020F0502020204030204"/>
              </a:rPr>
              <a:t> </a:t>
            </a:r>
            <a:r>
              <a:rPr lang="en-IN" dirty="0">
                <a:solidFill>
                  <a:srgbClr val="002060"/>
                </a:solidFill>
                <a:latin typeface="Calibri" panose="020F0502020204030204"/>
                <a:cs typeface="Calibri" panose="020F0502020204030204"/>
              </a:rPr>
              <a:t>Select the region of proposals from the convolutional feature map,</a:t>
            </a:r>
            <a:r>
              <a:rPr lang="en-IN" sz="2000" dirty="0">
                <a:solidFill>
                  <a:srgbClr val="002060"/>
                </a:solidFill>
                <a:latin typeface="Calibri" panose="020F0502020204030204"/>
                <a:cs typeface="Calibri" panose="020F0502020204030204"/>
              </a:rPr>
              <a:t>  </a:t>
            </a:r>
            <a:endParaRPr lang="en-IN" sz="2000" dirty="0">
              <a:solidFill>
                <a:srgbClr val="002060"/>
              </a:solidFill>
              <a:latin typeface="Calibri" panose="020F0502020204030204"/>
              <a:cs typeface="Calibri" panose="020F0502020204030204"/>
            </a:endParaRPr>
          </a:p>
          <a:p>
            <a:pPr>
              <a:lnSpc>
                <a:spcPct val="150000"/>
              </a:lnSpc>
              <a:buFont typeface="Arial" panose="020B0604020202020204" pitchFamily="34" charset="0"/>
            </a:pPr>
            <a:r>
              <a:rPr lang="en-IN" sz="1400" b="1" dirty="0">
                <a:solidFill>
                  <a:schemeClr val="accent6">
                    <a:lumMod val="75000"/>
                  </a:schemeClr>
                </a:solidFill>
                <a:latin typeface="Calibri" panose="020F0502020204030204"/>
                <a:cs typeface="Calibri" panose="020F0502020204030204"/>
              </a:rPr>
              <a:t>       </a:t>
            </a:r>
            <a:r>
              <a:rPr lang="en-IN" sz="1400" b="1" dirty="0">
                <a:gradFill>
                  <a:gsLst>
                    <a:gs pos="0">
                      <a:srgbClr val="007BD3"/>
                    </a:gs>
                    <a:gs pos="100000">
                      <a:srgbClr val="034373"/>
                    </a:gs>
                  </a:gsLst>
                  <a:lin scaled="0"/>
                </a:gradFill>
                <a:latin typeface="Calibri" panose="020F0502020204030204"/>
                <a:cs typeface="Calibri" panose="020F0502020204030204"/>
              </a:rPr>
              <a:t>(2)</a:t>
            </a:r>
            <a:r>
              <a:rPr lang="en-IN" sz="2000" b="1" dirty="0">
                <a:gradFill>
                  <a:gsLst>
                    <a:gs pos="0">
                      <a:srgbClr val="007BD3"/>
                    </a:gs>
                    <a:gs pos="100000">
                      <a:srgbClr val="034373"/>
                    </a:gs>
                  </a:gsLst>
                  <a:lin scaled="0"/>
                </a:gradFill>
                <a:latin typeface="Calibri" panose="020F0502020204030204"/>
                <a:cs typeface="Calibri" panose="020F0502020204030204"/>
              </a:rPr>
              <a:t> </a:t>
            </a:r>
            <a:r>
              <a:rPr lang="en-IN" dirty="0">
                <a:solidFill>
                  <a:srgbClr val="002060"/>
                </a:solidFill>
                <a:latin typeface="Calibri" panose="020F0502020204030204"/>
                <a:cs typeface="Calibri" panose="020F0502020204030204"/>
              </a:rPr>
              <a:t>warp them into squares, </a:t>
            </a:r>
            <a:endParaRPr lang="en-IN" dirty="0">
              <a:solidFill>
                <a:srgbClr val="002060"/>
              </a:solidFill>
              <a:latin typeface="Calibri" panose="020F0502020204030204"/>
              <a:cs typeface="Calibri" panose="020F0502020204030204"/>
            </a:endParaRPr>
          </a:p>
          <a:p>
            <a:pPr>
              <a:lnSpc>
                <a:spcPct val="150000"/>
              </a:lnSpc>
              <a:buFont typeface="Arial" panose="020B0604020202020204" pitchFamily="34" charset="0"/>
            </a:pPr>
            <a:r>
              <a:rPr lang="en-IN" dirty="0">
                <a:solidFill>
                  <a:srgbClr val="002060"/>
                </a:solidFill>
                <a:latin typeface="Calibri" panose="020F0502020204030204"/>
                <a:cs typeface="Calibri" panose="020F0502020204030204"/>
              </a:rPr>
              <a:t>      </a:t>
            </a:r>
            <a:r>
              <a:rPr lang="en-IN" sz="1400" b="1" dirty="0">
                <a:gradFill>
                  <a:gsLst>
                    <a:gs pos="0">
                      <a:srgbClr val="007BD3"/>
                    </a:gs>
                    <a:gs pos="100000">
                      <a:srgbClr val="034373"/>
                    </a:gs>
                  </a:gsLst>
                  <a:lin scaled="0"/>
                </a:gradFill>
                <a:latin typeface="Calibri" panose="020F0502020204030204"/>
                <a:cs typeface="Calibri" panose="020F0502020204030204"/>
              </a:rPr>
              <a:t>(3)</a:t>
            </a:r>
            <a:r>
              <a:rPr lang="en-IN" sz="1600" dirty="0">
                <a:solidFill>
                  <a:srgbClr val="002060"/>
                </a:solidFill>
                <a:latin typeface="Calibri" panose="020F0502020204030204"/>
                <a:cs typeface="Calibri" panose="020F0502020204030204"/>
              </a:rPr>
              <a:t> </a:t>
            </a:r>
            <a:r>
              <a:rPr lang="en-IN" dirty="0">
                <a:solidFill>
                  <a:srgbClr val="002060"/>
                </a:solidFill>
                <a:latin typeface="Calibri" panose="020F0502020204030204"/>
                <a:cs typeface="Calibri" panose="020F0502020204030204"/>
              </a:rPr>
              <a:t>then reshape them into a fixed size using a </a:t>
            </a:r>
            <a:r>
              <a:rPr lang="en-IN" u="sng" dirty="0">
                <a:solidFill>
                  <a:srgbClr val="002060"/>
                </a:solidFill>
                <a:latin typeface="Calibri" panose="020F0502020204030204"/>
                <a:cs typeface="Calibri" panose="020F0502020204030204"/>
              </a:rPr>
              <a:t>RoI pooling layer</a:t>
            </a:r>
            <a:r>
              <a:rPr lang="en-IN" dirty="0">
                <a:solidFill>
                  <a:srgbClr val="002060"/>
                </a:solidFill>
                <a:latin typeface="Calibri" panose="020F0502020204030204"/>
                <a:cs typeface="Calibri" panose="020F0502020204030204"/>
              </a:rPr>
              <a:t> so that they can be fed into a FC layer.</a:t>
            </a:r>
            <a:endParaRPr lang="en-IN" dirty="0">
              <a:solidFill>
                <a:srgbClr val="002060"/>
              </a:solidFill>
              <a:latin typeface="Calibri" panose="020F0502020204030204"/>
              <a:cs typeface="Calibri" panose="020F0502020204030204"/>
            </a:endParaRPr>
          </a:p>
          <a:p>
            <a:pPr marL="285750" indent="-285750">
              <a:lnSpc>
                <a:spcPct val="150000"/>
              </a:lnSpc>
              <a:buFont typeface="Arial" panose="020B0604020202020204" pitchFamily="34" charset="0"/>
              <a:buChar char="•"/>
            </a:pPr>
            <a:r>
              <a:rPr lang="en-IN" dirty="0">
                <a:solidFill>
                  <a:srgbClr val="002060"/>
                </a:solidFill>
                <a:latin typeface="Calibri" panose="020F0502020204030204"/>
                <a:cs typeface="Calibri" panose="020F0502020204030204"/>
              </a:rPr>
              <a:t>Use a softmax layer to predict the class of the proposed region &amp; offset values for the bounding box.</a:t>
            </a:r>
            <a:endParaRPr lang="en-IN" dirty="0">
              <a:solidFill>
                <a:srgbClr val="002060"/>
              </a:solidFill>
              <a:latin typeface="Calibri" panose="020F0502020204030204"/>
              <a:cs typeface="Calibri" panose="020F0502020204030204"/>
            </a:endParaRPr>
          </a:p>
          <a:p>
            <a:pPr>
              <a:lnSpc>
                <a:spcPct val="150000"/>
              </a:lnSpc>
              <a:buFont typeface="Arial" panose="020B0604020202020204" pitchFamily="34" charset="0"/>
            </a:pPr>
            <a:r>
              <a:rPr lang="en-IN" sz="2000" dirty="0">
                <a:solidFill>
                  <a:schemeClr val="accent6">
                    <a:lumMod val="75000"/>
                  </a:schemeClr>
                </a:solidFill>
                <a:latin typeface="Calibri" panose="020F0502020204030204"/>
                <a:cs typeface="Calibri" panose="020F0502020204030204"/>
              </a:rPr>
              <a:t>Notable points</a:t>
            </a:r>
            <a:r>
              <a:rPr lang="en-IN" sz="2400" dirty="0">
                <a:solidFill>
                  <a:schemeClr val="accent6">
                    <a:lumMod val="75000"/>
                  </a:schemeClr>
                </a:solidFill>
                <a:latin typeface="Calibri" panose="020F0502020204030204"/>
                <a:cs typeface="Calibri" panose="020F0502020204030204"/>
              </a:rPr>
              <a:t>:</a:t>
            </a:r>
            <a:endParaRPr lang="en-IN" sz="2400" dirty="0">
              <a:solidFill>
                <a:schemeClr val="accent6">
                  <a:lumMod val="75000"/>
                </a:schemeClr>
              </a:solidFill>
              <a:cs typeface="Calibri" panose="020F0502020204030204"/>
            </a:endParaRPr>
          </a:p>
          <a:p>
            <a:pPr marL="342900" indent="-342900">
              <a:lnSpc>
                <a:spcPct val="150000"/>
              </a:lnSpc>
              <a:buFont typeface="Arial" panose="020B0604020202020204"/>
              <a:buChar char="•"/>
            </a:pPr>
            <a:r>
              <a:rPr lang="en-IN" dirty="0">
                <a:solidFill>
                  <a:srgbClr val="002060"/>
                </a:solidFill>
                <a:latin typeface="Calibri" panose="020F0502020204030204"/>
                <a:cs typeface="Calibri" panose="020F0502020204030204"/>
              </a:rPr>
              <a:t>don’t have to feed 2000 region proposals to the convolutional neural network every time. </a:t>
            </a:r>
            <a:endParaRPr lang="en-IN">
              <a:solidFill>
                <a:srgbClr val="000000"/>
              </a:solidFill>
              <a:latin typeface="Calibri" panose="020F0502020204030204"/>
              <a:cs typeface="Calibri" panose="020F0502020204030204"/>
            </a:endParaRPr>
          </a:p>
          <a:p>
            <a:pPr marL="342900" indent="-342900">
              <a:lnSpc>
                <a:spcPct val="150000"/>
              </a:lnSpc>
              <a:buFont typeface="Arial" panose="020B0604020202020204"/>
              <a:buChar char="•"/>
            </a:pPr>
            <a:r>
              <a:rPr lang="en-IN" dirty="0">
                <a:solidFill>
                  <a:srgbClr val="002060"/>
                </a:solidFill>
                <a:latin typeface="Calibri" panose="020F0502020204030204"/>
                <a:cs typeface="Calibri" panose="020F0502020204030204"/>
              </a:rPr>
              <a:t>the convolution operation is done only once per image and a feature map is generated from it.   </a:t>
            </a:r>
            <a:endParaRPr lang="en-IN">
              <a:solidFill>
                <a:srgbClr val="000000"/>
              </a:solidFill>
              <a:latin typeface="Calibri" panose="020F0502020204030204"/>
              <a:cs typeface="Calibri" panose="020F0502020204030204"/>
            </a:endParaRPr>
          </a:p>
          <a:p>
            <a:pPr marL="342900" indent="-342900">
              <a:lnSpc>
                <a:spcPct val="150000"/>
              </a:lnSpc>
              <a:buFont typeface="Arial" panose="020B0604020202020204"/>
              <a:buChar char="•"/>
            </a:pPr>
            <a:r>
              <a:rPr lang="en-IN" dirty="0">
                <a:solidFill>
                  <a:srgbClr val="002060"/>
                </a:solidFill>
                <a:latin typeface="Calibri" panose="020F0502020204030204"/>
                <a:cs typeface="Calibri" panose="020F0502020204030204"/>
              </a:rPr>
              <a:t>Performance is poor when you are including region proposals during testing time.    </a:t>
            </a:r>
            <a:r>
              <a:rPr lang="en-IN" sz="1600" dirty="0">
                <a:solidFill>
                  <a:srgbClr val="002060"/>
                </a:solidFill>
                <a:latin typeface="Calibri" panose="020F0502020204030204"/>
                <a:cs typeface="Calibri" panose="020F0502020204030204"/>
              </a:rPr>
              <a:t>  </a:t>
            </a:r>
            <a:r>
              <a:rPr lang="en-IN" dirty="0">
                <a:solidFill>
                  <a:srgbClr val="002060"/>
                </a:solidFill>
                <a:latin typeface="Calibri" panose="020F0502020204030204"/>
                <a:cs typeface="Calibri" panose="020F0502020204030204"/>
              </a:rPr>
              <a:t>                                            </a:t>
            </a:r>
            <a:endParaRPr lang="en-IN" sz="2000">
              <a:solidFill>
                <a:schemeClr val="accent6">
                  <a:lumMod val="75000"/>
                </a:schemeClr>
              </a:solidFill>
              <a:latin typeface="Calibri" panose="020F0502020204030204"/>
              <a:cs typeface="Calibri" panose="020F0502020204030204"/>
            </a:endParaRPr>
          </a:p>
          <a:p>
            <a:pPr>
              <a:lnSpc>
                <a:spcPct val="150000"/>
              </a:lnSpc>
            </a:pPr>
            <a:r>
              <a:rPr lang="en-IN" sz="2000" b="1" dirty="0">
                <a:solidFill>
                  <a:schemeClr val="accent6">
                    <a:lumMod val="75000"/>
                  </a:schemeClr>
                </a:solidFill>
                <a:latin typeface="Calibri" panose="020F0502020204030204"/>
                <a:cs typeface="Calibri" panose="020F0502020204030204"/>
              </a:rPr>
              <a:t>Faster R-CNN   </a:t>
            </a:r>
            <a:endParaRPr lang="en-IN" sz="2000" dirty="0">
              <a:solidFill>
                <a:schemeClr val="accent6">
                  <a:lumMod val="75000"/>
                </a:schemeClr>
              </a:solidFill>
              <a:latin typeface="Calibri" panose="020F0502020204030204"/>
              <a:cs typeface="Calibri" panose="020F0502020204030204"/>
            </a:endParaRPr>
          </a:p>
          <a:p>
            <a:pPr marL="342900" indent="-342900">
              <a:lnSpc>
                <a:spcPct val="150000"/>
              </a:lnSpc>
              <a:buFont typeface="Arial,Sans-Serif"/>
              <a:buChar char="•"/>
            </a:pPr>
            <a:r>
              <a:rPr lang="en-IN" dirty="0">
                <a:solidFill>
                  <a:srgbClr val="002060"/>
                </a:solidFill>
                <a:latin typeface="Calibri" panose="020F0502020204030204"/>
                <a:cs typeface="Calibri" panose="020F0502020204030204"/>
              </a:rPr>
              <a:t>eliminates the selective search algorithm and lets the network learn the region proposals. </a:t>
            </a:r>
            <a:endParaRPr lang="en-IN" dirty="0">
              <a:solidFill>
                <a:srgbClr val="002060"/>
              </a:solidFill>
              <a:latin typeface="Calibri" panose="020F0502020204030204"/>
              <a:cs typeface="Calibri" panose="020F0502020204030204"/>
            </a:endParaRPr>
          </a:p>
          <a:p>
            <a:pPr marL="342900" indent="-342900">
              <a:lnSpc>
                <a:spcPct val="150000"/>
              </a:lnSpc>
              <a:buFont typeface="Arial,Sans-Serif"/>
              <a:buChar char="•"/>
            </a:pPr>
            <a:r>
              <a:rPr lang="en-IN" dirty="0">
                <a:solidFill>
                  <a:srgbClr val="002060"/>
                </a:solidFill>
                <a:latin typeface="Calibri" panose="020F0502020204030204"/>
                <a:cs typeface="Calibri" panose="020F0502020204030204"/>
              </a:rPr>
              <a:t>A separate network is used to predict the region proposals.  </a:t>
            </a:r>
            <a:endParaRPr lang="en-IN" i="1">
              <a:solidFill>
                <a:srgbClr val="002060"/>
              </a:solidFill>
              <a:latin typeface="Calibri" panose="020F0502020204030204"/>
              <a:cs typeface="Calibri" panose="020F0502020204030204"/>
            </a:endParaRPr>
          </a:p>
          <a:p>
            <a:pPr>
              <a:lnSpc>
                <a:spcPct val="150000"/>
              </a:lnSpc>
            </a:pPr>
            <a:r>
              <a:rPr lang="en-IN" sz="1400" i="1" dirty="0">
                <a:solidFill>
                  <a:srgbClr val="002060"/>
                </a:solidFill>
                <a:latin typeface="Calibri" panose="020F0502020204030204"/>
                <a:cs typeface="Calibri" panose="020F0502020204030204"/>
              </a:rPr>
              <a:t>                                                                                                                                                                                                                                                                          Continued...</a:t>
            </a:r>
            <a:r>
              <a:rPr lang="en-IN" sz="1400" dirty="0">
                <a:solidFill>
                  <a:srgbClr val="002060"/>
                </a:solidFill>
                <a:latin typeface="Calibri" panose="020F0502020204030204"/>
                <a:cs typeface="Calibri" panose="020F0502020204030204"/>
              </a:rPr>
              <a:t>   </a:t>
            </a:r>
            <a:endParaRPr lang="en-IN" sz="1400" i="1" dirty="0">
              <a:solidFill>
                <a:srgbClr val="002060"/>
              </a:solidFill>
              <a:latin typeface="Calibri" panose="020F0502020204030204"/>
              <a:cs typeface="Calibri" panose="020F0502020204030204"/>
            </a:endParaRPr>
          </a:p>
        </p:txBody>
      </p:sp>
    </p:spTree>
  </p:cSld>
  <p:clrMapOvr>
    <a:overrideClrMapping bg1="lt1" tx1="dk1" bg2="lt2" tx2="dk2" accent1="accent1" accent2="accent2" accent3="accent3" accent4="accent4" accent5="accent5" accent6="accent6" hlink="hlink" folHlink="folHlink"/>
  </p:clrMapOvr>
  <p:transition advTm="3000"/>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7" name="Text Box 6"/>
          <p:cNvSpPr txBox="1"/>
          <p:nvPr/>
        </p:nvSpPr>
        <p:spPr>
          <a:xfrm>
            <a:off x="-76393" y="43235"/>
            <a:ext cx="9139665" cy="460375"/>
          </a:xfrm>
          <a:prstGeom prst="rect">
            <a:avLst/>
          </a:prstGeom>
          <a:noFill/>
        </p:spPr>
        <p:txBody>
          <a:bodyPr wrap="square" lIns="91440" tIns="45720" rIns="91440" bIns="45720" rtlCol="0" anchor="t">
            <a:spAutoFit/>
          </a:bodyPr>
          <a:lstStyle/>
          <a:p>
            <a:r>
              <a:rPr lang="en-IN" sz="2400" b="1" dirty="0">
                <a:solidFill>
                  <a:schemeClr val="accent6">
                    <a:lumMod val="75000"/>
                  </a:schemeClr>
                </a:solidFill>
                <a:latin typeface="Calibri" panose="020F0502020204030204"/>
                <a:cs typeface="Calibri" panose="020F0502020204030204"/>
                <a:sym typeface="+mn-ea"/>
              </a:rPr>
              <a:t>Basic Working of YOLO Object Detector Models</a:t>
            </a:r>
            <a:endParaRPr lang="en-IN" sz="2400" b="1" dirty="0">
              <a:solidFill>
                <a:schemeClr val="accent6">
                  <a:lumMod val="75000"/>
                </a:schemeClr>
              </a:solidFill>
              <a:latin typeface="Calibri" panose="020F0502020204030204"/>
              <a:cs typeface="Calibri" panose="020F0502020204030204"/>
              <a:sym typeface="+mn-ea"/>
            </a:endParaRPr>
          </a:p>
        </p:txBody>
      </p:sp>
      <p:sp>
        <p:nvSpPr>
          <p:cNvPr id="4" name="Text Box 3"/>
          <p:cNvSpPr txBox="1"/>
          <p:nvPr/>
        </p:nvSpPr>
        <p:spPr>
          <a:xfrm>
            <a:off x="82130" y="532295"/>
            <a:ext cx="12031512" cy="5184775"/>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a:buChar char="•"/>
            </a:pPr>
            <a:r>
              <a:rPr lang="en-IN" b="1" dirty="0">
                <a:solidFill>
                  <a:srgbClr val="002060"/>
                </a:solidFill>
                <a:latin typeface="Calibri" panose="020F0502020204030204"/>
                <a:cs typeface="Calibri" panose="020F0502020204030204"/>
              </a:rPr>
              <a:t>Recall</a:t>
            </a:r>
            <a:r>
              <a:rPr lang="en-IN" i="1" dirty="0">
                <a:solidFill>
                  <a:srgbClr val="002060"/>
                </a:solidFill>
                <a:latin typeface="Calibri" panose="020F0502020204030204"/>
                <a:cs typeface="Calibri" panose="020F0502020204030204"/>
              </a:rPr>
              <a:t> is the ratio of true positives to total positive prediction(correct or incorrect).</a:t>
            </a:r>
            <a:r>
              <a:rPr lang="en-IN" dirty="0">
                <a:solidFill>
                  <a:srgbClr val="002060"/>
                </a:solidFill>
                <a:latin typeface="Calibri" panose="020F0502020204030204"/>
                <a:cs typeface="Calibri" panose="020F0502020204030204"/>
              </a:rPr>
              <a:t> </a:t>
            </a:r>
            <a:endParaRPr lang="en-IN" dirty="0">
              <a:solidFill>
                <a:srgbClr val="002060"/>
              </a:solidFill>
              <a:cs typeface="Calibri" panose="020F0502020204030204"/>
            </a:endParaRPr>
          </a:p>
          <a:p>
            <a:pPr marL="285750" indent="-285750">
              <a:lnSpc>
                <a:spcPct val="150000"/>
              </a:lnSpc>
              <a:buFont typeface="Arial" panose="020B0604020202020204"/>
              <a:buChar char="•"/>
            </a:pPr>
            <a:r>
              <a:rPr lang="en-IN" b="1" dirty="0">
                <a:solidFill>
                  <a:srgbClr val="002060"/>
                </a:solidFill>
                <a:latin typeface="Calibri" panose="020F0502020204030204"/>
                <a:cs typeface="Calibri" panose="020F0502020204030204"/>
              </a:rPr>
              <a:t>Precision</a:t>
            </a:r>
            <a:r>
              <a:rPr lang="en-IN" dirty="0">
                <a:solidFill>
                  <a:srgbClr val="002060"/>
                </a:solidFill>
                <a:latin typeface="Calibri" panose="020F0502020204030204"/>
                <a:cs typeface="Calibri" panose="020F0502020204030204"/>
              </a:rPr>
              <a:t> is the ratio of true positives to the ground truth positives(total correct predictions).</a:t>
            </a:r>
            <a:endParaRPr lang="en-IN">
              <a:solidFill>
                <a:srgbClr val="002060"/>
              </a:solidFill>
              <a:cs typeface="Calibri" panose="020F0502020204030204"/>
            </a:endParaRPr>
          </a:p>
          <a:p>
            <a:pPr marL="285750" indent="-285750">
              <a:lnSpc>
                <a:spcPct val="150000"/>
              </a:lnSpc>
              <a:buFont typeface="Arial" panose="020B0604020202020204"/>
              <a:buChar char="•"/>
            </a:pPr>
            <a:r>
              <a:rPr lang="en-IN" dirty="0">
                <a:solidFill>
                  <a:srgbClr val="002060"/>
                </a:solidFill>
                <a:latin typeface="Calibri" panose="020F0502020204030204"/>
                <a:cs typeface="Calibri" panose="020F0502020204030204"/>
              </a:rPr>
              <a:t>The mean of all average precision is called </a:t>
            </a:r>
            <a:r>
              <a:rPr lang="en-IN" b="1" dirty="0">
                <a:solidFill>
                  <a:srgbClr val="002060"/>
                </a:solidFill>
                <a:latin typeface="Calibri" panose="020F0502020204030204"/>
                <a:cs typeface="Calibri" panose="020F0502020204030204"/>
              </a:rPr>
              <a:t>mean average precisions(mAP)</a:t>
            </a:r>
            <a:r>
              <a:rPr lang="en-IN" dirty="0">
                <a:solidFill>
                  <a:srgbClr val="002060"/>
                </a:solidFill>
                <a:latin typeface="Calibri" panose="020F0502020204030204"/>
                <a:cs typeface="Calibri" panose="020F0502020204030204"/>
              </a:rPr>
              <a:t>.</a:t>
            </a:r>
            <a:endParaRPr lang="en-IN" dirty="0">
              <a:solidFill>
                <a:srgbClr val="002060"/>
              </a:solidFill>
              <a:latin typeface="Calibri" panose="020F0502020204030204"/>
              <a:cs typeface="Calibri" panose="020F0502020204030204"/>
            </a:endParaRPr>
          </a:p>
          <a:p>
            <a:pPr>
              <a:lnSpc>
                <a:spcPct val="150000"/>
              </a:lnSpc>
              <a:buFont typeface="Arial" panose="020B0604020202020204"/>
            </a:pPr>
            <a:endParaRPr lang="en-IN" dirty="0">
              <a:solidFill>
                <a:srgbClr val="002060"/>
              </a:solidFill>
              <a:cs typeface="Calibri" panose="020F0502020204030204" pitchFamily="34" charset="0"/>
            </a:endParaRPr>
          </a:p>
          <a:p>
            <a:pPr>
              <a:lnSpc>
                <a:spcPct val="150000"/>
              </a:lnSpc>
            </a:pPr>
            <a:r>
              <a:rPr lang="en-IN" sz="1800" u="sng" dirty="0">
                <a:solidFill>
                  <a:srgbClr val="002060"/>
                </a:solidFill>
                <a:latin typeface="Calibri" panose="020F0502020204030204"/>
                <a:cs typeface="Calibri" panose="020F0502020204030204"/>
              </a:rPr>
              <a:t>The architecture of all the YOLO models have a similar theme of components  - </a:t>
            </a:r>
            <a:endParaRPr lang="en-IN" sz="1800" u="sng" dirty="0">
              <a:solidFill>
                <a:srgbClr val="002060"/>
              </a:solidFill>
              <a:latin typeface="Calibri" panose="020F0502020204030204"/>
              <a:cs typeface="Calibri" panose="020F0502020204030204"/>
            </a:endParaRPr>
          </a:p>
          <a:p>
            <a:pPr>
              <a:lnSpc>
                <a:spcPct val="150000"/>
              </a:lnSpc>
            </a:pPr>
            <a:r>
              <a:rPr lang="en-IN" sz="1800" b="1" dirty="0">
                <a:solidFill>
                  <a:srgbClr val="002060"/>
                </a:solidFill>
                <a:latin typeface="Calibri" panose="020F0502020204030204"/>
                <a:cs typeface="Calibri" panose="020F0502020204030204"/>
              </a:rPr>
              <a:t>1. Backbone: </a:t>
            </a:r>
            <a:r>
              <a:rPr lang="en-IN" sz="1800" dirty="0">
                <a:solidFill>
                  <a:srgbClr val="002060"/>
                </a:solidFill>
                <a:latin typeface="Calibri" panose="020F0502020204030204"/>
                <a:cs typeface="Calibri" panose="020F0502020204030204"/>
              </a:rPr>
              <a:t>   A convolutional neural network that accumulates and produces visual features with different shapes and sizes.</a:t>
            </a:r>
            <a:endParaRPr lang="en-IN" sz="1800" dirty="0">
              <a:solidFill>
                <a:srgbClr val="002060"/>
              </a:solidFill>
              <a:latin typeface="Calibri" panose="020F0502020204030204"/>
              <a:cs typeface="Calibri" panose="020F0502020204030204"/>
            </a:endParaRPr>
          </a:p>
          <a:p>
            <a:pPr>
              <a:lnSpc>
                <a:spcPct val="150000"/>
              </a:lnSpc>
            </a:pPr>
            <a:r>
              <a:rPr lang="en-IN" sz="1800" dirty="0">
                <a:solidFill>
                  <a:srgbClr val="002060"/>
                </a:solidFill>
                <a:latin typeface="Calibri" panose="020F0502020204030204"/>
                <a:cs typeface="Calibri" panose="020F0502020204030204"/>
              </a:rPr>
              <a:t>	         Classification models like ResNet, VGG, and EfficientNet are used as feature extractors.</a:t>
            </a:r>
            <a:endParaRPr lang="en-IN" sz="1800" dirty="0">
              <a:solidFill>
                <a:srgbClr val="002060"/>
              </a:solidFill>
              <a:latin typeface="Calibri" panose="020F0502020204030204"/>
              <a:cs typeface="Calibri" panose="020F0502020204030204"/>
            </a:endParaRPr>
          </a:p>
          <a:p>
            <a:pPr>
              <a:lnSpc>
                <a:spcPct val="150000"/>
              </a:lnSpc>
            </a:pPr>
            <a:r>
              <a:rPr lang="en-IN" sz="1800" b="1" dirty="0">
                <a:solidFill>
                  <a:srgbClr val="002060"/>
                </a:solidFill>
                <a:latin typeface="Calibri" panose="020F0502020204030204"/>
                <a:cs typeface="Calibri" panose="020F0502020204030204"/>
              </a:rPr>
              <a:t>2. Neck:  </a:t>
            </a:r>
            <a:r>
              <a:rPr lang="en-IN" sz="1800" dirty="0">
                <a:solidFill>
                  <a:srgbClr val="002060"/>
                </a:solidFill>
                <a:latin typeface="Calibri" panose="020F0502020204030204"/>
                <a:cs typeface="Calibri" panose="020F0502020204030204"/>
              </a:rPr>
              <a:t>A set of layers that integrate and blend characteristics before passing them on to the prediction layer. Ex: FPN</a:t>
            </a:r>
            <a:endParaRPr lang="en-IN" sz="1800" dirty="0">
              <a:solidFill>
                <a:srgbClr val="002060"/>
              </a:solidFill>
              <a:latin typeface="Calibri" panose="020F0502020204030204"/>
              <a:cs typeface="Calibri" panose="020F0502020204030204"/>
            </a:endParaRPr>
          </a:p>
          <a:p>
            <a:pPr>
              <a:lnSpc>
                <a:spcPct val="150000"/>
              </a:lnSpc>
            </a:pPr>
            <a:r>
              <a:rPr lang="en-IN" sz="1800" b="1" dirty="0">
                <a:solidFill>
                  <a:srgbClr val="002060"/>
                </a:solidFill>
                <a:latin typeface="Calibri" panose="020F0502020204030204"/>
                <a:cs typeface="Calibri" panose="020F0502020204030204"/>
              </a:rPr>
              <a:t>3. Head:  </a:t>
            </a:r>
            <a:r>
              <a:rPr lang="en-IN" sz="1800" dirty="0">
                <a:solidFill>
                  <a:srgbClr val="002060"/>
                </a:solidFill>
                <a:latin typeface="Calibri" panose="020F0502020204030204"/>
                <a:cs typeface="Calibri" panose="020F0502020204030204"/>
              </a:rPr>
              <a:t>Takes in features from the neck along with the bounding box predictions.</a:t>
            </a:r>
            <a:endParaRPr lang="en-IN" sz="1800" dirty="0">
              <a:solidFill>
                <a:srgbClr val="002060"/>
              </a:solidFill>
              <a:latin typeface="Calibri" panose="020F0502020204030204"/>
              <a:cs typeface="Calibri" panose="020F0502020204030204"/>
            </a:endParaRPr>
          </a:p>
          <a:p>
            <a:pPr>
              <a:lnSpc>
                <a:spcPct val="150000"/>
              </a:lnSpc>
            </a:pPr>
            <a:r>
              <a:rPr lang="en-IN" sz="1800" dirty="0">
                <a:solidFill>
                  <a:srgbClr val="002060"/>
                </a:solidFill>
                <a:latin typeface="Calibri" panose="020F0502020204030204"/>
                <a:cs typeface="Calibri" panose="020F0502020204030204"/>
              </a:rPr>
              <a:t>	Performs classification along with regression on the features &amp; bounding box coordinates for detection process. </a:t>
            </a:r>
            <a:endParaRPr lang="en-IN" sz="1800" dirty="0">
              <a:solidFill>
                <a:srgbClr val="002060"/>
              </a:solidFill>
              <a:latin typeface="Calibri" panose="020F0502020204030204"/>
              <a:cs typeface="Calibri" panose="020F0502020204030204"/>
            </a:endParaRPr>
          </a:p>
          <a:p>
            <a:pPr>
              <a:lnSpc>
                <a:spcPct val="150000"/>
              </a:lnSpc>
            </a:pPr>
            <a:r>
              <a:rPr lang="en-IN" sz="1800" dirty="0">
                <a:solidFill>
                  <a:srgbClr val="002060"/>
                </a:solidFill>
                <a:latin typeface="Calibri" panose="020F0502020204030204"/>
                <a:cs typeface="Calibri" panose="020F0502020204030204"/>
              </a:rPr>
              <a:t>	Outputs 4 values, generally x,y coordinate along with width and height.</a:t>
            </a:r>
            <a:endParaRPr lang="en-IN" sz="1800" dirty="0">
              <a:solidFill>
                <a:srgbClr val="002060"/>
              </a:solidFill>
              <a:latin typeface="Calibri" panose="020F0502020204030204"/>
              <a:cs typeface="Calibri" panose="020F0502020204030204"/>
            </a:endParaRPr>
          </a:p>
          <a:p>
            <a:endParaRPr lang="en-IN" sz="2000" dirty="0">
              <a:solidFill>
                <a:schemeClr val="accent6">
                  <a:lumMod val="75000"/>
                </a:schemeClr>
              </a:solidFill>
              <a:latin typeface="Calibri" panose="020F0502020204030204"/>
              <a:cs typeface="Calibri" panose="020F0502020204030204"/>
            </a:endParaRPr>
          </a:p>
          <a:p>
            <a:r>
              <a:rPr lang="en-IN" sz="1400" i="1" dirty="0">
                <a:solidFill>
                  <a:srgbClr val="002060"/>
                </a:solidFill>
                <a:latin typeface="Calibri" panose="020F0502020204030204"/>
                <a:cs typeface="Calibri" panose="020F0502020204030204"/>
              </a:rPr>
              <a:t>                                                                                                                                                                                                                                                                          Continued...</a:t>
            </a:r>
            <a:r>
              <a:rPr lang="en-IN" sz="1400" dirty="0">
                <a:solidFill>
                  <a:srgbClr val="002060"/>
                </a:solidFill>
                <a:latin typeface="Calibri" panose="020F0502020204030204"/>
                <a:cs typeface="Calibri" panose="020F0502020204030204"/>
              </a:rPr>
              <a:t>   </a:t>
            </a:r>
            <a:endParaRPr lang="en-IN" sz="1400" i="1">
              <a:solidFill>
                <a:srgbClr val="002060"/>
              </a:solidFill>
              <a:latin typeface="Calibri" panose="020F0502020204030204"/>
              <a:cs typeface="Calibri" panose="020F0502020204030204"/>
            </a:endParaRPr>
          </a:p>
        </p:txBody>
      </p:sp>
    </p:spTree>
  </p:cSld>
  <p:clrMapOvr>
    <a:overrideClrMapping bg1="lt1" tx1="dk1" bg2="lt2" tx2="dk2" accent1="accent1" accent2="accent2" accent3="accent3" accent4="accent4" accent5="accent5" accent6="accent6" hlink="hlink" folHlink="folHlink"/>
  </p:clrMapOvr>
  <p:transition advTm="3000"/>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7" name="Text Box 6"/>
          <p:cNvSpPr txBox="1"/>
          <p:nvPr/>
        </p:nvSpPr>
        <p:spPr>
          <a:xfrm>
            <a:off x="-76393" y="43235"/>
            <a:ext cx="9139665"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latin typeface="Calibri" panose="020F0502020204030204"/>
                <a:cs typeface="Calibri" panose="020F0502020204030204"/>
                <a:sym typeface="+mn-ea"/>
              </a:rPr>
              <a:t>YOLOv1 – The Beginning</a:t>
            </a:r>
            <a:endParaRPr lang="en-IN" sz="2400" dirty="0">
              <a:solidFill>
                <a:schemeClr val="accent6">
                  <a:lumMod val="75000"/>
                </a:schemeClr>
              </a:solidFill>
              <a:latin typeface="Calibri" panose="020F0502020204030204"/>
              <a:cs typeface="Calibri" panose="020F0502020204030204"/>
              <a:sym typeface="+mn-ea"/>
            </a:endParaRPr>
          </a:p>
        </p:txBody>
      </p:sp>
      <p:sp>
        <p:nvSpPr>
          <p:cNvPr id="4" name="Text Box 3"/>
          <p:cNvSpPr txBox="1"/>
          <p:nvPr/>
        </p:nvSpPr>
        <p:spPr>
          <a:xfrm>
            <a:off x="81915" y="381000"/>
            <a:ext cx="12037695" cy="2061210"/>
          </a:xfrm>
          <a:prstGeom prst="rect">
            <a:avLst/>
          </a:prstGeom>
          <a:noFill/>
        </p:spPr>
        <p:txBody>
          <a:bodyPr wrap="square" lIns="91440" tIns="45720" rIns="91440" bIns="45720" rtlCol="0" anchor="t">
            <a:spAutoFit/>
          </a:bodyPr>
          <a:lstStyle/>
          <a:p>
            <a:pPr>
              <a:lnSpc>
                <a:spcPct val="150000"/>
              </a:lnSpc>
              <a:buFont typeface="Wingdings" panose="05000000000000000000" charset="0"/>
            </a:pPr>
            <a:r>
              <a:rPr lang="en-IN" sz="2000" dirty="0">
                <a:gradFill>
                  <a:gsLst>
                    <a:gs pos="0">
                      <a:srgbClr val="007BD3"/>
                    </a:gs>
                    <a:gs pos="100000">
                      <a:srgbClr val="034373"/>
                    </a:gs>
                  </a:gsLst>
                  <a:lin scaled="0"/>
                </a:gradFill>
                <a:latin typeface="Calibri" panose="020F0502020204030204"/>
                <a:cs typeface="Calibri" panose="020F0502020204030204"/>
              </a:rPr>
              <a:t>The first YOLO model was introduced by Joseph Redmon et all in their 2015 </a:t>
            </a:r>
            <a:r>
              <a:rPr lang="en-IN" sz="2000" dirty="0">
                <a:gradFill>
                  <a:gsLst>
                    <a:gs pos="0">
                      <a:srgbClr val="007BD3"/>
                    </a:gs>
                    <a:gs pos="100000">
                      <a:srgbClr val="034373"/>
                    </a:gs>
                  </a:gsLst>
                  <a:lin scaled="0"/>
                </a:gradFill>
                <a:latin typeface="Calibri" panose="020F0502020204030204"/>
                <a:cs typeface="Calibri" panose="020F0502020204030204"/>
                <a:hlinkClick r:id="rId2" tooltip="" action="ppaction://hlinkfile"/>
              </a:rPr>
              <a:t>paper </a:t>
            </a:r>
            <a:r>
              <a:rPr lang="en-IN" sz="2000" dirty="0">
                <a:gradFill>
                  <a:gsLst>
                    <a:gs pos="0">
                      <a:srgbClr val="007BD3"/>
                    </a:gs>
                    <a:gs pos="100000">
                      <a:srgbClr val="034373"/>
                    </a:gs>
                  </a:gsLst>
                  <a:lin scaled="0"/>
                </a:gradFill>
                <a:latin typeface="Calibri" panose="020F0502020204030204"/>
                <a:cs typeface="Calibri" panose="020F0502020204030204"/>
              </a:rPr>
              <a:t>titled “You Only Look Once: Unified, Real-Time Object Detection”. </a:t>
            </a:r>
            <a:endParaRPr lang="en-IN" sz="2000" dirty="0">
              <a:gradFill>
                <a:gsLst>
                  <a:gs pos="0">
                    <a:srgbClr val="007BD3"/>
                  </a:gs>
                  <a:gs pos="100000">
                    <a:srgbClr val="034373"/>
                  </a:gs>
                </a:gsLst>
                <a:lin scaled="0"/>
              </a:gradFill>
              <a:latin typeface="Calibri" panose="020F0502020204030204"/>
              <a:cs typeface="Calibri" panose="020F0502020204030204"/>
            </a:endParaRPr>
          </a:p>
          <a:p>
            <a:pPr marL="342900" indent="-342900">
              <a:lnSpc>
                <a:spcPct val="150000"/>
              </a:lnSpc>
              <a:buFont typeface="Wingdings" panose="05000000000000000000" charset="0"/>
              <a:buChar char="§"/>
            </a:pPr>
            <a:r>
              <a:rPr lang="en-IN" sz="1800" dirty="0">
                <a:solidFill>
                  <a:srgbClr val="002060"/>
                </a:solidFill>
                <a:latin typeface="Calibri" panose="020F0502020204030204"/>
                <a:cs typeface="Calibri" panose="020F0502020204030204"/>
              </a:rPr>
              <a:t>RCNN family of models were accurate but were relatively slow because it was a multi-step process.</a:t>
            </a:r>
            <a:endParaRPr lang="en-IN" sz="1800" dirty="0">
              <a:solidFill>
                <a:srgbClr val="002060"/>
              </a:solidFill>
              <a:latin typeface="Calibri" panose="020F0502020204030204"/>
              <a:cs typeface="Calibri" panose="020F0502020204030204"/>
            </a:endParaRPr>
          </a:p>
          <a:p>
            <a:pPr marL="342900" indent="-342900">
              <a:lnSpc>
                <a:spcPct val="150000"/>
              </a:lnSpc>
              <a:buFont typeface="Wingdings" panose="05000000000000000000" charset="0"/>
              <a:buChar char="§"/>
            </a:pPr>
            <a:r>
              <a:rPr lang="en-IN" sz="1800" dirty="0">
                <a:solidFill>
                  <a:srgbClr val="002060"/>
                </a:solidFill>
                <a:latin typeface="Calibri" panose="020F0502020204030204"/>
                <a:cs typeface="Calibri" panose="020F0502020204030204"/>
              </a:rPr>
              <a:t>YOLO was created to </a:t>
            </a:r>
            <a:r>
              <a:rPr lang="en-IN" sz="1800" dirty="0">
                <a:solidFill>
                  <a:srgbClr val="002060"/>
                </a:solidFill>
                <a:latin typeface="Calibri" panose="020F0502020204030204"/>
                <a:cs typeface="Calibri" panose="020F0502020204030204"/>
                <a:sym typeface="+mn-ea"/>
              </a:rPr>
              <a:t>perform object detection in just a single stage.</a:t>
            </a:r>
            <a:endParaRPr lang="en-IN" sz="1800" dirty="0">
              <a:solidFill>
                <a:srgbClr val="002060"/>
              </a:solidFill>
              <a:latin typeface="Calibri" panose="020F0502020204030204"/>
              <a:cs typeface="Calibri" panose="020F0502020204030204"/>
            </a:endParaRPr>
          </a:p>
          <a:p>
            <a:r>
              <a:rPr lang="en-IN" sz="1400" i="1" dirty="0">
                <a:solidFill>
                  <a:srgbClr val="002060"/>
                </a:solidFill>
                <a:latin typeface="Calibri" panose="020F0502020204030204"/>
                <a:cs typeface="Calibri" panose="020F0502020204030204"/>
              </a:rPr>
              <a:t>                                                                                                                                                                                                                                                                          </a:t>
            </a:r>
            <a:r>
              <a:rPr lang="en-IN" sz="1400" dirty="0">
                <a:solidFill>
                  <a:srgbClr val="002060"/>
                </a:solidFill>
                <a:latin typeface="Calibri" panose="020F0502020204030204"/>
                <a:cs typeface="Calibri" panose="020F0502020204030204"/>
              </a:rPr>
              <a:t>   </a:t>
            </a:r>
            <a:endParaRPr lang="en-IN" sz="1400" i="1">
              <a:solidFill>
                <a:srgbClr val="002060"/>
              </a:solidFill>
              <a:latin typeface="Calibri" panose="020F0502020204030204"/>
              <a:cs typeface="Calibri" panose="020F0502020204030204"/>
            </a:endParaRPr>
          </a:p>
        </p:txBody>
      </p:sp>
      <p:graphicFrame>
        <p:nvGraphicFramePr>
          <p:cNvPr id="2" name="Object 1"/>
          <p:cNvGraphicFramePr/>
          <p:nvPr/>
        </p:nvGraphicFramePr>
        <p:xfrm>
          <a:off x="7907655" y="2798445"/>
          <a:ext cx="4125595" cy="3368675"/>
        </p:xfrm>
        <a:graphic>
          <a:graphicData uri="http://schemas.openxmlformats.org/presentationml/2006/ole">
            <mc:AlternateContent xmlns:mc="http://schemas.openxmlformats.org/markup-compatibility/2006">
              <mc:Choice xmlns:v="urn:schemas-microsoft-com:vml" Requires="v">
                <p:oleObj spid="_x0000_s5" name="" r:id="rId3" imgW="6385560" imgH="4122420" progId="Paint.Picture">
                  <p:embed/>
                </p:oleObj>
              </mc:Choice>
              <mc:Fallback>
                <p:oleObj name="" r:id="rId3" imgW="6385560" imgH="4122420" progId="Paint.Picture">
                  <p:embed/>
                  <p:pic>
                    <p:nvPicPr>
                      <p:cNvPr id="0" name="Picture 4"/>
                      <p:cNvPicPr/>
                      <p:nvPr/>
                    </p:nvPicPr>
                    <p:blipFill>
                      <a:blip r:embed="rId4"/>
                      <a:stretch>
                        <a:fillRect/>
                      </a:stretch>
                    </p:blipFill>
                    <p:spPr>
                      <a:xfrm>
                        <a:off x="7907655" y="2798445"/>
                        <a:ext cx="4125595" cy="3368675"/>
                      </a:xfrm>
                      <a:prstGeom prst="rect">
                        <a:avLst/>
                      </a:prstGeom>
                      <a:ln>
                        <a:solidFill>
                          <a:schemeClr val="bg1">
                            <a:lumMod val="85000"/>
                          </a:schemeClr>
                        </a:solidFill>
                      </a:ln>
                    </p:spPr>
                  </p:pic>
                </p:oleObj>
              </mc:Fallback>
            </mc:AlternateContent>
          </a:graphicData>
        </a:graphic>
      </p:graphicFrame>
      <p:sp>
        <p:nvSpPr>
          <p:cNvPr id="6" name="Text Box 5"/>
          <p:cNvSpPr txBox="1"/>
          <p:nvPr/>
        </p:nvSpPr>
        <p:spPr>
          <a:xfrm>
            <a:off x="5715" y="2447290"/>
            <a:ext cx="7955280" cy="3876675"/>
          </a:xfrm>
          <a:prstGeom prst="rect">
            <a:avLst/>
          </a:prstGeom>
          <a:noFill/>
        </p:spPr>
        <p:txBody>
          <a:bodyPr wrap="square" rtlCol="0">
            <a:spAutoFit/>
          </a:bodyPr>
          <a:p>
            <a:pPr marL="342900" indent="-342900">
              <a:lnSpc>
                <a:spcPct val="150000"/>
              </a:lnSpc>
            </a:pPr>
            <a:r>
              <a:rPr lang="en-IN" sz="2000" b="1" dirty="0">
                <a:solidFill>
                  <a:schemeClr val="accent6">
                    <a:lumMod val="75000"/>
                  </a:schemeClr>
                </a:solidFill>
                <a:latin typeface="Calibri" panose="020F0502020204030204"/>
                <a:cs typeface="Calibri" panose="020F0502020204030204"/>
                <a:sym typeface="+mn-ea"/>
              </a:rPr>
              <a:t>Technical Improvements</a:t>
            </a:r>
            <a:endParaRPr lang="en-IN" sz="2000" b="1" dirty="0">
              <a:solidFill>
                <a:schemeClr val="accent6">
                  <a:lumMod val="75000"/>
                </a:schemeClr>
              </a:solidFill>
              <a:latin typeface="Calibri" panose="020F0502020204030204"/>
              <a:cs typeface="Calibri" panose="020F0502020204030204"/>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Unified detection technique / single feed neural network.</a:t>
            </a:r>
            <a:endParaRPr lang="en-IN"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The model divides an incoming image into numerous grids and calculates the probability of an object resides inside that grid.</a:t>
            </a:r>
            <a:endParaRPr lang="en-IN"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The algorithm groups nearby high-value probability grids as a single object.</a:t>
            </a:r>
            <a:endParaRPr lang="en-IN"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Low-value predictions are discarded using a technique  called Non-Max Suppression(NMS).</a:t>
            </a:r>
            <a:endParaRPr lang="en-IN" sz="1800" dirty="0">
              <a:solidFill>
                <a:srgbClr val="002060"/>
              </a:solidFill>
              <a:latin typeface="Calibri" panose="020F0502020204030204"/>
              <a:cs typeface="Calibri" panose="020F0502020204030204"/>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The model is trained in a fashion where the center of each object detected is compared with the ground truth. </a:t>
            </a:r>
            <a:endParaRPr lang="en-IN" sz="1800" dirty="0">
              <a:solidFill>
                <a:srgbClr val="002060"/>
              </a:solidFill>
              <a:latin typeface="Calibri" panose="020F0502020204030204"/>
              <a:cs typeface="Calibri" panose="020F0502020204030204"/>
              <a:sym typeface="+mn-ea"/>
            </a:endParaRPr>
          </a:p>
        </p:txBody>
      </p:sp>
    </p:spTree>
  </p:cSld>
  <p:clrMapOvr>
    <a:overrideClrMapping bg1="lt1" tx1="dk1" bg2="lt2" tx2="dk2" accent1="accent1" accent2="accent2" accent3="accent3" accent4="accent4" accent5="accent5" accent6="accent6" hlink="hlink" folHlink="folHlink"/>
  </p:clrMapOvr>
  <p:transition advTm="3000"/>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p:cNvPicPr>
          <p:nvPr/>
        </p:nvPicPr>
        <p:blipFill>
          <a:blip r:embed="rId1"/>
          <a:stretch>
            <a:fillRect/>
          </a:stretch>
        </p:blipFill>
        <p:spPr>
          <a:xfrm>
            <a:off x="9509125" y="128588"/>
            <a:ext cx="2524125" cy="322262"/>
          </a:xfrm>
          <a:prstGeom prst="rect">
            <a:avLst/>
          </a:prstGeom>
          <a:noFill/>
          <a:ln w="9525">
            <a:noFill/>
          </a:ln>
        </p:spPr>
      </p:pic>
      <p:sp>
        <p:nvSpPr>
          <p:cNvPr id="3" name="Rectangle 2"/>
          <p:cNvSpPr/>
          <p:nvPr/>
        </p:nvSpPr>
        <p:spPr>
          <a:xfrm>
            <a:off x="12009438" y="6602413"/>
            <a:ext cx="109538" cy="146050"/>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0" i="0" u="none" strike="noStrike" kern="1200" cap="none" spc="0" normalizeH="0" baseline="0" noProof="0">
                <a:ln>
                  <a:noFill/>
                </a:ln>
                <a:solidFill>
                  <a:srgbClr val="888888"/>
                </a:solidFill>
                <a:effectLst/>
                <a:uLnTx/>
                <a:uFillTx/>
                <a:latin typeface="Arial" panose="020B0604020202020204"/>
                <a:ea typeface="+mn-ea"/>
                <a:cs typeface="+mn-cs"/>
              </a:rPr>
              <a:t>5</a:t>
            </a:r>
            <a:endParaRPr kumimoji="0" lang="en-US" sz="1050" b="0" i="0" u="none" strike="noStrike" kern="1200" cap="none" spc="0" normalizeH="0" baseline="0" noProof="0">
              <a:ln>
                <a:noFill/>
              </a:ln>
              <a:solidFill>
                <a:srgbClr val="888888"/>
              </a:solidFill>
              <a:effectLst/>
              <a:uLnTx/>
              <a:uFillTx/>
              <a:latin typeface="Arial" panose="020B0604020202020204"/>
              <a:ea typeface="+mn-ea"/>
              <a:cs typeface="+mn-cs"/>
            </a:endParaRPr>
          </a:p>
        </p:txBody>
      </p:sp>
      <p:sp>
        <p:nvSpPr>
          <p:cNvPr id="7" name="Text Box 6"/>
          <p:cNvSpPr txBox="1"/>
          <p:nvPr/>
        </p:nvSpPr>
        <p:spPr>
          <a:xfrm>
            <a:off x="-76393" y="43235"/>
            <a:ext cx="9139665" cy="460375"/>
          </a:xfrm>
          <a:prstGeom prst="rect">
            <a:avLst/>
          </a:prstGeom>
          <a:noFill/>
        </p:spPr>
        <p:txBody>
          <a:bodyPr wrap="square" lIns="91440" tIns="45720" rIns="91440" bIns="45720" rtlCol="0" anchor="t">
            <a:spAutoFit/>
          </a:bodyPr>
          <a:lstStyle/>
          <a:p>
            <a:r>
              <a:rPr lang="en-IN" sz="2400" dirty="0">
                <a:solidFill>
                  <a:schemeClr val="accent6">
                    <a:lumMod val="75000"/>
                  </a:schemeClr>
                </a:solidFill>
                <a:latin typeface="Calibri" panose="020F0502020204030204"/>
                <a:cs typeface="Calibri" panose="020F0502020204030204"/>
                <a:sym typeface="+mn-ea"/>
              </a:rPr>
              <a:t>YOLOv2 – Better, Faster, Stronger</a:t>
            </a:r>
            <a:endParaRPr lang="en-IN" sz="2400" dirty="0">
              <a:solidFill>
                <a:schemeClr val="accent6">
                  <a:lumMod val="75000"/>
                </a:schemeClr>
              </a:solidFill>
              <a:latin typeface="Calibri" panose="020F0502020204030204"/>
              <a:cs typeface="Calibri" panose="020F0502020204030204"/>
              <a:sym typeface="+mn-ea"/>
            </a:endParaRPr>
          </a:p>
        </p:txBody>
      </p:sp>
      <p:sp>
        <p:nvSpPr>
          <p:cNvPr id="4" name="Text Box 3"/>
          <p:cNvSpPr txBox="1"/>
          <p:nvPr/>
        </p:nvSpPr>
        <p:spPr>
          <a:xfrm>
            <a:off x="81915" y="532130"/>
            <a:ext cx="12037695" cy="1137285"/>
          </a:xfrm>
          <a:prstGeom prst="rect">
            <a:avLst/>
          </a:prstGeom>
          <a:noFill/>
        </p:spPr>
        <p:txBody>
          <a:bodyPr wrap="square" lIns="91440" tIns="45720" rIns="91440" bIns="45720" rtlCol="0" anchor="t">
            <a:spAutoFit/>
          </a:bodyPr>
          <a:lstStyle/>
          <a:p>
            <a:pPr>
              <a:lnSpc>
                <a:spcPct val="150000"/>
              </a:lnSpc>
              <a:buFont typeface="Wingdings" panose="05000000000000000000" charset="0"/>
            </a:pPr>
            <a:r>
              <a:rPr lang="en-IN" sz="1800" dirty="0">
                <a:gradFill>
                  <a:gsLst>
                    <a:gs pos="0">
                      <a:srgbClr val="007BD3"/>
                    </a:gs>
                    <a:gs pos="100000">
                      <a:srgbClr val="034373"/>
                    </a:gs>
                  </a:gsLst>
                  <a:lin scaled="0"/>
                </a:gradFill>
                <a:latin typeface="Calibri" panose="020F0502020204030204"/>
                <a:cs typeface="Calibri" panose="020F0502020204030204"/>
              </a:rPr>
              <a:t>YOLOv2 was released by Joseph Redmon and Ali Farhadi in 2016 in their </a:t>
            </a:r>
            <a:r>
              <a:rPr lang="en-IN" sz="1800" dirty="0">
                <a:gradFill>
                  <a:gsLst>
                    <a:gs pos="0">
                      <a:srgbClr val="007BD3"/>
                    </a:gs>
                    <a:gs pos="100000">
                      <a:srgbClr val="034373"/>
                    </a:gs>
                  </a:gsLst>
                  <a:lin scaled="0"/>
                </a:gradFill>
                <a:latin typeface="Calibri" panose="020F0502020204030204"/>
                <a:cs typeface="Calibri" panose="020F0502020204030204"/>
                <a:hlinkClick r:id="rId2" tooltip="" action="ppaction://hlinkfile"/>
              </a:rPr>
              <a:t>paper </a:t>
            </a:r>
            <a:r>
              <a:rPr lang="en-IN" sz="1800" dirty="0">
                <a:gradFill>
                  <a:gsLst>
                    <a:gs pos="0">
                      <a:srgbClr val="007BD3"/>
                    </a:gs>
                    <a:gs pos="100000">
                      <a:srgbClr val="034373"/>
                    </a:gs>
                  </a:gsLst>
                  <a:lin scaled="0"/>
                </a:gradFill>
                <a:latin typeface="Calibri" panose="020F0502020204030204"/>
                <a:cs typeface="Calibri" panose="020F0502020204030204"/>
              </a:rPr>
              <a:t>titled “YOLO9000:Better, Faster, Stronger”.</a:t>
            </a:r>
            <a:endParaRPr lang="en-IN" sz="1800" dirty="0">
              <a:gradFill>
                <a:gsLst>
                  <a:gs pos="0">
                    <a:srgbClr val="007BD3"/>
                  </a:gs>
                  <a:gs pos="100000">
                    <a:srgbClr val="034373"/>
                  </a:gs>
                </a:gsLst>
                <a:lin scaled="0"/>
              </a:gradFill>
              <a:latin typeface="Calibri" panose="020F0502020204030204"/>
              <a:cs typeface="Calibri" panose="020F0502020204030204"/>
            </a:endParaRPr>
          </a:p>
          <a:p>
            <a:pPr marL="342900" indent="-342900">
              <a:lnSpc>
                <a:spcPct val="150000"/>
              </a:lnSpc>
              <a:buFont typeface="Wingdings" panose="05000000000000000000" charset="0"/>
              <a:buChar char="§"/>
            </a:pPr>
            <a:r>
              <a:rPr lang="en-IN" sz="1800" dirty="0">
                <a:solidFill>
                  <a:srgbClr val="002060"/>
                </a:solidFill>
                <a:latin typeface="Calibri" panose="020F0502020204030204"/>
                <a:cs typeface="Calibri" panose="020F0502020204030204"/>
              </a:rPr>
              <a:t>The 9000 signified that YOLOv2 was able to detect over 9000 categories of objects.</a:t>
            </a:r>
            <a:endParaRPr lang="en-IN" sz="1800" dirty="0">
              <a:solidFill>
                <a:srgbClr val="002060"/>
              </a:solidFill>
              <a:latin typeface="Calibri" panose="020F0502020204030204"/>
              <a:cs typeface="Calibri" panose="020F0502020204030204"/>
            </a:endParaRPr>
          </a:p>
          <a:p>
            <a:r>
              <a:rPr lang="en-IN" sz="1400" i="1" dirty="0">
                <a:solidFill>
                  <a:srgbClr val="002060"/>
                </a:solidFill>
                <a:latin typeface="Calibri" panose="020F0502020204030204"/>
                <a:cs typeface="Calibri" panose="020F0502020204030204"/>
              </a:rPr>
              <a:t>                                                                                                                                                                                                                                                                          </a:t>
            </a:r>
            <a:r>
              <a:rPr lang="en-IN" sz="1400" dirty="0">
                <a:solidFill>
                  <a:srgbClr val="002060"/>
                </a:solidFill>
                <a:latin typeface="Calibri" panose="020F0502020204030204"/>
                <a:cs typeface="Calibri" panose="020F0502020204030204"/>
              </a:rPr>
              <a:t>   </a:t>
            </a:r>
            <a:endParaRPr lang="en-IN" sz="1400" i="1">
              <a:solidFill>
                <a:srgbClr val="002060"/>
              </a:solidFill>
              <a:latin typeface="Calibri" panose="020F0502020204030204"/>
              <a:cs typeface="Calibri" panose="020F0502020204030204"/>
            </a:endParaRPr>
          </a:p>
        </p:txBody>
      </p:sp>
      <p:sp>
        <p:nvSpPr>
          <p:cNvPr id="6" name="Text Box 5"/>
          <p:cNvSpPr txBox="1"/>
          <p:nvPr/>
        </p:nvSpPr>
        <p:spPr>
          <a:xfrm>
            <a:off x="76200" y="1524000"/>
            <a:ext cx="7955280" cy="4569460"/>
          </a:xfrm>
          <a:prstGeom prst="rect">
            <a:avLst/>
          </a:prstGeom>
          <a:noFill/>
        </p:spPr>
        <p:txBody>
          <a:bodyPr wrap="square" rtlCol="0">
            <a:spAutoFit/>
          </a:bodyPr>
          <a:p>
            <a:pPr marL="342900" indent="-342900">
              <a:lnSpc>
                <a:spcPct val="150000"/>
              </a:lnSpc>
            </a:pPr>
            <a:r>
              <a:rPr lang="en-IN" sz="2000" b="1" dirty="0">
                <a:solidFill>
                  <a:schemeClr val="accent6">
                    <a:lumMod val="75000"/>
                  </a:schemeClr>
                </a:solidFill>
                <a:latin typeface="Calibri" panose="020F0502020204030204"/>
                <a:cs typeface="Calibri" panose="020F0502020204030204"/>
                <a:sym typeface="+mn-ea"/>
              </a:rPr>
              <a:t>Technical Improvements</a:t>
            </a:r>
            <a:endParaRPr lang="en-IN" sz="2000" b="1" dirty="0">
              <a:solidFill>
                <a:schemeClr val="accent6">
                  <a:lumMod val="75000"/>
                </a:schemeClr>
              </a:solidFill>
              <a:latin typeface="Calibri" panose="020F0502020204030204"/>
              <a:cs typeface="Calibri" panose="020F0502020204030204"/>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YOLOv2 version introduced the concept of anchor boxes.</a:t>
            </a:r>
            <a:endParaRPr lang="en-IN" sz="1800" dirty="0">
              <a:solidFill>
                <a:srgbClr val="002060"/>
              </a:solidFill>
              <a:latin typeface="Calibri" panose="020F0502020204030204"/>
              <a:cs typeface="Calibri" panose="020F0502020204030204"/>
              <a:sym typeface="+mn-ea"/>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Anchor boxes are nothing but predefined areas for an image that illustrates the idealized position of the objects to be detected.</a:t>
            </a:r>
            <a:endParaRPr lang="en-IN" sz="1800" dirty="0">
              <a:solidFill>
                <a:srgbClr val="002060"/>
              </a:solidFill>
              <a:latin typeface="Calibri" panose="020F0502020204030204"/>
              <a:cs typeface="Calibri" panose="020F0502020204030204"/>
              <a:sym typeface="+mn-ea"/>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Calculate the ratio of overlap over union (IoU) of the predicted bounding box and the pre-defined anchor box.</a:t>
            </a:r>
            <a:endParaRPr lang="en-IN" sz="1800" dirty="0">
              <a:solidFill>
                <a:srgbClr val="002060"/>
              </a:solidFill>
              <a:latin typeface="Calibri" panose="020F0502020204030204"/>
              <a:cs typeface="Calibri" panose="020F0502020204030204"/>
              <a:sym typeface="+mn-ea"/>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The IoU value acts as a threshold to decide whether the probability of the detected object is sufficient to make a prediction or not.</a:t>
            </a:r>
            <a:endParaRPr lang="en-IN" sz="1800" dirty="0">
              <a:solidFill>
                <a:srgbClr val="002060"/>
              </a:solidFill>
              <a:latin typeface="Calibri" panose="020F0502020204030204"/>
              <a:cs typeface="Calibri" panose="020F0502020204030204"/>
              <a:sym typeface="+mn-ea"/>
            </a:endParaRPr>
          </a:p>
          <a:p>
            <a:pPr marL="342900" indent="-342900">
              <a:lnSpc>
                <a:spcPct val="150000"/>
              </a:lnSpc>
              <a:buFont typeface="+mj-lt"/>
              <a:buAutoNum type="arabicParenR"/>
            </a:pPr>
            <a:r>
              <a:rPr lang="en-IN" sz="1800" dirty="0">
                <a:solidFill>
                  <a:srgbClr val="002060"/>
                </a:solidFill>
                <a:latin typeface="Calibri" panose="020F0502020204030204"/>
                <a:cs typeface="Calibri" panose="020F0502020204030204"/>
                <a:sym typeface="+mn-ea"/>
              </a:rPr>
              <a:t>YOLO algorithm examines the training data and performs clustering on it (dimension clusters) to enhance the accuracy.</a:t>
            </a:r>
            <a:endParaRPr lang="en-IN" sz="1800" dirty="0">
              <a:solidFill>
                <a:srgbClr val="002060"/>
              </a:solidFill>
              <a:latin typeface="Calibri" panose="020F0502020204030204"/>
              <a:cs typeface="Calibri" panose="020F0502020204030204"/>
              <a:sym typeface="+mn-ea"/>
            </a:endParaRPr>
          </a:p>
          <a:p>
            <a:endParaRPr lang="en-IN" sz="1800" dirty="0">
              <a:solidFill>
                <a:srgbClr val="002060"/>
              </a:solidFill>
              <a:latin typeface="Calibri" panose="020F0502020204030204"/>
              <a:cs typeface="Calibri" panose="020F0502020204030204"/>
              <a:sym typeface="+mn-ea"/>
            </a:endParaRPr>
          </a:p>
        </p:txBody>
      </p:sp>
      <p:graphicFrame>
        <p:nvGraphicFramePr>
          <p:cNvPr id="8" name="Object 7"/>
          <p:cNvGraphicFramePr/>
          <p:nvPr/>
        </p:nvGraphicFramePr>
        <p:xfrm>
          <a:off x="9525000" y="1524000"/>
          <a:ext cx="2425065" cy="1908810"/>
        </p:xfrm>
        <a:graphic>
          <a:graphicData uri="http://schemas.openxmlformats.org/presentationml/2006/ole">
            <mc:AlternateContent xmlns:mc="http://schemas.openxmlformats.org/markup-compatibility/2006">
              <mc:Choice xmlns:v="urn:schemas-microsoft-com:vml" Requires="v">
                <p:oleObj spid="_x0000_s9" name="" r:id="rId3" imgW="4663440" imgH="3672840" progId="Paint.Picture">
                  <p:embed/>
                </p:oleObj>
              </mc:Choice>
              <mc:Fallback>
                <p:oleObj name="" r:id="rId3" imgW="4663440" imgH="3672840" progId="Paint.Picture">
                  <p:embed/>
                  <p:pic>
                    <p:nvPicPr>
                      <p:cNvPr id="0" name="Picture 8"/>
                      <p:cNvPicPr/>
                      <p:nvPr/>
                    </p:nvPicPr>
                    <p:blipFill>
                      <a:blip r:embed="rId4"/>
                      <a:stretch>
                        <a:fillRect/>
                      </a:stretch>
                    </p:blipFill>
                    <p:spPr>
                      <a:xfrm>
                        <a:off x="9525000" y="1524000"/>
                        <a:ext cx="2425065" cy="1908810"/>
                      </a:xfrm>
                      <a:prstGeom prst="rect">
                        <a:avLst/>
                      </a:prstGeom>
                      <a:ln>
                        <a:solidFill>
                          <a:schemeClr val="bg1">
                            <a:lumMod val="85000"/>
                          </a:schemeClr>
                        </a:solidFill>
                      </a:ln>
                    </p:spPr>
                  </p:pic>
                </p:oleObj>
              </mc:Fallback>
            </mc:AlternateContent>
          </a:graphicData>
        </a:graphic>
      </p:graphicFrame>
      <p:graphicFrame>
        <p:nvGraphicFramePr>
          <p:cNvPr id="10" name="Object 9"/>
          <p:cNvGraphicFramePr/>
          <p:nvPr/>
        </p:nvGraphicFramePr>
        <p:xfrm>
          <a:off x="7924800" y="3432810"/>
          <a:ext cx="4015740" cy="2458720"/>
        </p:xfrm>
        <a:graphic>
          <a:graphicData uri="http://schemas.openxmlformats.org/presentationml/2006/ole">
            <mc:AlternateContent xmlns:mc="http://schemas.openxmlformats.org/markup-compatibility/2006">
              <mc:Choice xmlns:v="urn:schemas-microsoft-com:vml" Requires="v">
                <p:oleObj spid="_x0000_s11" name="" r:id="rId5" imgW="5288280" imgH="2880360" progId="Paint.Picture">
                  <p:embed/>
                </p:oleObj>
              </mc:Choice>
              <mc:Fallback>
                <p:oleObj name="" r:id="rId5" imgW="5288280" imgH="2880360" progId="Paint.Picture">
                  <p:embed/>
                  <p:pic>
                    <p:nvPicPr>
                      <p:cNvPr id="0" name="Picture 10"/>
                      <p:cNvPicPr/>
                      <p:nvPr/>
                    </p:nvPicPr>
                    <p:blipFill>
                      <a:blip r:embed="rId6"/>
                      <a:stretch>
                        <a:fillRect/>
                      </a:stretch>
                    </p:blipFill>
                    <p:spPr>
                      <a:xfrm>
                        <a:off x="7924800" y="3432810"/>
                        <a:ext cx="4015740" cy="2458720"/>
                      </a:xfrm>
                      <a:prstGeom prst="rect">
                        <a:avLst/>
                      </a:prstGeom>
                      <a:ln>
                        <a:solidFill>
                          <a:schemeClr val="bg1">
                            <a:lumMod val="85000"/>
                          </a:schemeClr>
                        </a:solidFill>
                      </a:ln>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advTm="3000"/>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18774</Words>
  <Application>WPS Presentation</Application>
  <PresentationFormat>Widescreen</PresentationFormat>
  <Paragraphs>455</Paragraphs>
  <Slides>38</Slides>
  <Notes>0</Notes>
  <HiddenSlides>0</HiddenSlides>
  <MMClips>0</MMClips>
  <ScaleCrop>false</ScaleCrop>
  <HeadingPairs>
    <vt:vector size="8" baseType="variant">
      <vt:variant>
        <vt:lpstr>已用的字体</vt:lpstr>
      </vt:variant>
      <vt:variant>
        <vt:i4>17</vt:i4>
      </vt:variant>
      <vt:variant>
        <vt:lpstr>主题</vt:lpstr>
      </vt:variant>
      <vt:variant>
        <vt:i4>22</vt:i4>
      </vt:variant>
      <vt:variant>
        <vt:lpstr>嵌入 OLE 服务器</vt:lpstr>
      </vt:variant>
      <vt:variant>
        <vt:i4>11</vt:i4>
      </vt:variant>
      <vt:variant>
        <vt:lpstr>幻灯片标题</vt:lpstr>
      </vt:variant>
      <vt:variant>
        <vt:i4>38</vt:i4>
      </vt:variant>
    </vt:vector>
  </HeadingPairs>
  <TitlesOfParts>
    <vt:vector size="88" baseType="lpstr">
      <vt:lpstr>Arial</vt:lpstr>
      <vt:lpstr>SimSun</vt:lpstr>
      <vt:lpstr>Wingdings</vt:lpstr>
      <vt:lpstr>Calibri</vt:lpstr>
      <vt:lpstr>Arial</vt:lpstr>
      <vt:lpstr>Calibri</vt:lpstr>
      <vt:lpstr>Wingdings</vt:lpstr>
      <vt:lpstr>Wingdings</vt:lpstr>
      <vt:lpstr>Arial,Sans-Serif</vt:lpstr>
      <vt:lpstr>Segoe Print</vt:lpstr>
      <vt:lpstr>Raj</vt:lpstr>
      <vt:lpstr>Consolas</vt:lpstr>
      <vt:lpstr>Wingdings,Sans-Serif</vt:lpstr>
      <vt:lpstr>Microsoft YaHei</vt:lpstr>
      <vt:lpstr>Arial Unicode MS</vt:lpstr>
      <vt:lpstr>Calibri Light</vt:lpstr>
      <vt:lpstr>LiSu</vt:lpstr>
      <vt:lpstr>Office Theme</vt:lpstr>
      <vt:lpstr>2_Office Theme</vt:lpstr>
      <vt:lpstr>1_Office Theme</vt:lpstr>
      <vt:lpstr>3_Office Theme</vt:lpstr>
      <vt:lpstr>4_Office Theme</vt:lpstr>
      <vt:lpstr>5_Office Theme</vt:lpstr>
      <vt:lpstr>7_Office Theme</vt:lpstr>
      <vt:lpstr>6_Office Theme</vt:lpstr>
      <vt:lpstr>8_Office Theme</vt:lpstr>
      <vt:lpstr>9_Office Theme</vt:lpstr>
      <vt:lpstr>10_Office Theme</vt:lpstr>
      <vt:lpstr>11_Office Theme</vt:lpstr>
      <vt:lpstr>13_Office Theme</vt:lpstr>
      <vt:lpstr>14_Office Theme</vt:lpstr>
      <vt:lpstr>15_Office Theme</vt:lpstr>
      <vt:lpstr>12_Office Theme</vt:lpstr>
      <vt:lpstr>16_Office Theme</vt:lpstr>
      <vt:lpstr>17_Office Theme</vt:lpstr>
      <vt:lpstr>18_Office Theme</vt:lpstr>
      <vt:lpstr>19_Office Theme</vt:lpstr>
      <vt:lpstr>20_Office Theme</vt:lpstr>
      <vt:lpstr>21_Office Theme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B17_PCGP_Final Presentation Guidelines.pptx</dc:title>
  <dc:creator>AsusPC</dc:creator>
  <cp:lastModifiedBy>AsusPC</cp:lastModifiedBy>
  <cp:revision>1248</cp:revision>
  <dcterms:created xsi:type="dcterms:W3CDTF">2022-02-24T11:16:00Z</dcterms:created>
  <dcterms:modified xsi:type="dcterms:W3CDTF">2022-02-26T20:24:46Z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9F59D58B42ED429F87B17966C7572FEE</vt:lpwstr>
  </property>
  <property fmtid="{D5CDD505-2E9C-101B-9397-08002B2CF9AE}" pid="3" name="KSOProductBuildVer">
    <vt:lpwstr>1033-11.2.0.10463</vt:lpwstr>
  </property>
</Properties>
</file>